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4" r:id="rId7"/>
    <p:sldId id="261" r:id="rId8"/>
    <p:sldId id="262" r:id="rId9"/>
    <p:sldId id="263"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107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19050"/>
            <a:ext cx="14630400" cy="8229600"/>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1187768"/>
            <a:ext cx="7415927" cy="3193971"/>
          </a:xfrm>
          <a:prstGeom prst="rect">
            <a:avLst/>
          </a:prstGeom>
          <a:noFill/>
          <a:ln/>
        </p:spPr>
        <p:txBody>
          <a:bodyPr wrap="square" rtlCol="0" anchor="t"/>
          <a:lstStyle/>
          <a:p>
            <a:pPr marL="0" indent="0">
              <a:lnSpc>
                <a:spcPts val="8384"/>
              </a:lnSpc>
              <a:buNone/>
            </a:pPr>
            <a:r>
              <a:rPr lang="en-US" sz="6707" dirty="0">
                <a:solidFill>
                  <a:srgbClr val="124E73"/>
                </a:solidFill>
                <a:latin typeface="MuseoModerno" pitchFamily="34" charset="0"/>
                <a:ea typeface="MuseoModerno" pitchFamily="34" charset="-122"/>
                <a:cs typeface="MuseoModerno" pitchFamily="34" charset="-120"/>
              </a:rPr>
              <a:t>Introduction to the N-Queen Problem</a:t>
            </a:r>
            <a:endParaRPr lang="en-US" sz="6707" dirty="0"/>
          </a:p>
        </p:txBody>
      </p:sp>
      <p:sp>
        <p:nvSpPr>
          <p:cNvPr id="6" name="Text 3"/>
          <p:cNvSpPr/>
          <p:nvPr/>
        </p:nvSpPr>
        <p:spPr>
          <a:xfrm>
            <a:off x="6350437" y="4752023"/>
            <a:ext cx="7415927" cy="1580198"/>
          </a:xfrm>
          <a:prstGeom prst="rect">
            <a:avLst/>
          </a:prstGeom>
          <a:noFill/>
          <a:ln/>
        </p:spPr>
        <p:txBody>
          <a:bodyPr wrap="squar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The N-Queen problem is a classic puzzle in computer science. The goal is to place N chess queens on an N×N chessboard so that no two queens threaten each other. This means no two queens can share the same row, column, or diagonal.</a:t>
            </a:r>
            <a:endParaRPr lang="en-US" sz="1944" dirty="0"/>
          </a:p>
        </p:txBody>
      </p:sp>
      <p:sp>
        <p:nvSpPr>
          <p:cNvPr id="7" name="Shape 4"/>
          <p:cNvSpPr/>
          <p:nvPr/>
        </p:nvSpPr>
        <p:spPr>
          <a:xfrm>
            <a:off x="6350437" y="6628328"/>
            <a:ext cx="394930" cy="394930"/>
          </a:xfrm>
          <a:prstGeom prst="roundRect">
            <a:avLst>
              <a:gd name="adj" fmla="val 23151155"/>
            </a:avLst>
          </a:prstGeom>
          <a:noFill/>
          <a:ln w="7620">
            <a:solidFill>
              <a:srgbClr val="FFFFFF"/>
            </a:solidFill>
            <a:prstDash val="solid"/>
          </a:ln>
        </p:spPr>
      </p:sp>
      <p:sp>
        <p:nvSpPr>
          <p:cNvPr id="9" name="Text 5"/>
          <p:cNvSpPr/>
          <p:nvPr/>
        </p:nvSpPr>
        <p:spPr>
          <a:xfrm>
            <a:off x="6868716" y="6609874"/>
            <a:ext cx="1244084" cy="431959"/>
          </a:xfrm>
          <a:prstGeom prst="rect">
            <a:avLst/>
          </a:prstGeom>
          <a:noFill/>
          <a:ln/>
        </p:spPr>
        <p:txBody>
          <a:bodyPr wrap="none" rtlCol="0" anchor="t"/>
          <a:lstStyle/>
          <a:p>
            <a:pPr marL="0" indent="0" algn="l">
              <a:lnSpc>
                <a:spcPts val="3402"/>
              </a:lnSpc>
              <a:buNone/>
            </a:pPr>
            <a:endParaRPr lang="en-US" sz="24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43506" y="816412"/>
            <a:ext cx="7829788" cy="1173480"/>
          </a:xfrm>
          <a:prstGeom prst="rect">
            <a:avLst/>
          </a:prstGeom>
          <a:noFill/>
          <a:ln/>
        </p:spPr>
        <p:txBody>
          <a:bodyPr wrap="square" rtlCol="0" anchor="t"/>
          <a:lstStyle/>
          <a:p>
            <a:pPr marL="0" indent="0">
              <a:lnSpc>
                <a:spcPts val="4620"/>
              </a:lnSpc>
              <a:buNone/>
            </a:pPr>
            <a:r>
              <a:rPr lang="en-US" sz="3696" dirty="0">
                <a:solidFill>
                  <a:srgbClr val="124E73"/>
                </a:solidFill>
                <a:latin typeface="MuseoModerno" pitchFamily="34" charset="0"/>
                <a:ea typeface="MuseoModerno" pitchFamily="34" charset="-122"/>
                <a:cs typeface="MuseoModerno" pitchFamily="34" charset="-120"/>
              </a:rPr>
              <a:t>Explanation of the N-Queen Problem</a:t>
            </a:r>
            <a:endParaRPr lang="en-US" sz="3696" dirty="0"/>
          </a:p>
        </p:txBody>
      </p:sp>
      <p:sp>
        <p:nvSpPr>
          <p:cNvPr id="6" name="Text 3"/>
          <p:cNvSpPr/>
          <p:nvPr/>
        </p:nvSpPr>
        <p:spPr>
          <a:xfrm>
            <a:off x="6143506" y="2271474"/>
            <a:ext cx="7829788" cy="901184"/>
          </a:xfrm>
          <a:prstGeom prst="rect">
            <a:avLst/>
          </a:prstGeom>
          <a:noFill/>
          <a:ln/>
        </p:spPr>
        <p:txBody>
          <a:bodyPr wrap="square" rtlCol="0" anchor="t"/>
          <a:lstStyle/>
          <a:p>
            <a:pPr marL="0" indent="0">
              <a:lnSpc>
                <a:spcPts val="2366"/>
              </a:lnSpc>
              <a:buNone/>
            </a:pPr>
            <a:r>
              <a:rPr lang="en-US" sz="1479" dirty="0">
                <a:solidFill>
                  <a:srgbClr val="2B4150"/>
                </a:solidFill>
                <a:latin typeface="Source Sans Pro" pitchFamily="34" charset="0"/>
                <a:ea typeface="Source Sans Pro" pitchFamily="34" charset="-122"/>
                <a:cs typeface="Source Sans Pro" pitchFamily="34" charset="-120"/>
              </a:rPr>
              <a:t>The N-Queen problem is a constraint satisfaction problem. It involves finding a configuration that satisfies all the constraints. The constraints are the rules of chess, which dictate how queens can move. The solution involves finding a placement of queens that satisfies all the constraints.</a:t>
            </a:r>
            <a:endParaRPr lang="en-US" sz="1479" dirty="0"/>
          </a:p>
        </p:txBody>
      </p:sp>
      <p:sp>
        <p:nvSpPr>
          <p:cNvPr id="7" name="Shape 4"/>
          <p:cNvSpPr/>
          <p:nvPr/>
        </p:nvSpPr>
        <p:spPr>
          <a:xfrm>
            <a:off x="6143506" y="3595092"/>
            <a:ext cx="422434" cy="422434"/>
          </a:xfrm>
          <a:prstGeom prst="roundRect">
            <a:avLst>
              <a:gd name="adj" fmla="val 13335"/>
            </a:avLst>
          </a:prstGeom>
          <a:solidFill>
            <a:srgbClr val="F6F0E4"/>
          </a:solidFill>
          <a:ln/>
        </p:spPr>
      </p:sp>
      <p:sp>
        <p:nvSpPr>
          <p:cNvPr id="8" name="Text 5"/>
          <p:cNvSpPr/>
          <p:nvPr/>
        </p:nvSpPr>
        <p:spPr>
          <a:xfrm>
            <a:off x="6288643" y="3665458"/>
            <a:ext cx="132159" cy="281702"/>
          </a:xfrm>
          <a:prstGeom prst="rect">
            <a:avLst/>
          </a:prstGeom>
          <a:noFill/>
          <a:ln/>
        </p:spPr>
        <p:txBody>
          <a:bodyPr wrap="none" rtlCol="0" anchor="t"/>
          <a:lstStyle/>
          <a:p>
            <a:pPr marL="0" indent="0" algn="ctr">
              <a:lnSpc>
                <a:spcPts val="2218"/>
              </a:lnSpc>
              <a:buNone/>
            </a:pPr>
            <a:r>
              <a:rPr lang="en-US" sz="2218" dirty="0">
                <a:solidFill>
                  <a:srgbClr val="124E73"/>
                </a:solidFill>
                <a:latin typeface="MuseoModerno" pitchFamily="34" charset="0"/>
                <a:ea typeface="MuseoModerno" pitchFamily="34" charset="-122"/>
                <a:cs typeface="MuseoModerno" pitchFamily="34" charset="-120"/>
              </a:rPr>
              <a:t>1</a:t>
            </a:r>
            <a:endParaRPr lang="en-US" sz="2218" dirty="0"/>
          </a:p>
        </p:txBody>
      </p:sp>
      <p:sp>
        <p:nvSpPr>
          <p:cNvPr id="9" name="Text 6"/>
          <p:cNvSpPr/>
          <p:nvPr/>
        </p:nvSpPr>
        <p:spPr>
          <a:xfrm>
            <a:off x="6753701" y="3595092"/>
            <a:ext cx="2347079" cy="293251"/>
          </a:xfrm>
          <a:prstGeom prst="rect">
            <a:avLst/>
          </a:prstGeom>
          <a:noFill/>
          <a:ln/>
        </p:spPr>
        <p:txBody>
          <a:bodyPr wrap="none" rtlCol="0" anchor="t"/>
          <a:lstStyle/>
          <a:p>
            <a:pPr marL="0" indent="0">
              <a:lnSpc>
                <a:spcPts val="2310"/>
              </a:lnSpc>
              <a:buNone/>
            </a:pPr>
            <a:r>
              <a:rPr lang="en-US" sz="1848" dirty="0">
                <a:solidFill>
                  <a:srgbClr val="124E73"/>
                </a:solidFill>
                <a:latin typeface="MuseoModerno" pitchFamily="34" charset="0"/>
                <a:ea typeface="MuseoModerno" pitchFamily="34" charset="-122"/>
                <a:cs typeface="MuseoModerno" pitchFamily="34" charset="-120"/>
              </a:rPr>
              <a:t>Chess Constraints</a:t>
            </a:r>
            <a:endParaRPr lang="en-US" sz="1848" dirty="0"/>
          </a:p>
        </p:txBody>
      </p:sp>
      <p:sp>
        <p:nvSpPr>
          <p:cNvPr id="10" name="Text 7"/>
          <p:cNvSpPr/>
          <p:nvPr/>
        </p:nvSpPr>
        <p:spPr>
          <a:xfrm>
            <a:off x="6753701" y="4000976"/>
            <a:ext cx="7219593" cy="600789"/>
          </a:xfrm>
          <a:prstGeom prst="rect">
            <a:avLst/>
          </a:prstGeom>
          <a:noFill/>
          <a:ln/>
        </p:spPr>
        <p:txBody>
          <a:bodyPr wrap="square" rtlCol="0" anchor="t"/>
          <a:lstStyle/>
          <a:p>
            <a:pPr marL="0" indent="0">
              <a:lnSpc>
                <a:spcPts val="2366"/>
              </a:lnSpc>
              <a:buNone/>
            </a:pPr>
            <a:r>
              <a:rPr lang="en-US" sz="1479" dirty="0">
                <a:solidFill>
                  <a:srgbClr val="2B4150"/>
                </a:solidFill>
                <a:latin typeface="Source Sans Pro" pitchFamily="34" charset="0"/>
                <a:ea typeface="Source Sans Pro" pitchFamily="34" charset="-122"/>
                <a:cs typeface="Source Sans Pro" pitchFamily="34" charset="-120"/>
              </a:rPr>
              <a:t>The N-Queen problem is based on the rules of chess. Queens can move horizontally, vertically, and diagonally any number of spaces.</a:t>
            </a:r>
            <a:endParaRPr lang="en-US" sz="1479" dirty="0"/>
          </a:p>
        </p:txBody>
      </p:sp>
      <p:sp>
        <p:nvSpPr>
          <p:cNvPr id="11" name="Shape 8"/>
          <p:cNvSpPr/>
          <p:nvPr/>
        </p:nvSpPr>
        <p:spPr>
          <a:xfrm>
            <a:off x="6143506" y="5000744"/>
            <a:ext cx="422434" cy="422434"/>
          </a:xfrm>
          <a:prstGeom prst="roundRect">
            <a:avLst>
              <a:gd name="adj" fmla="val 13335"/>
            </a:avLst>
          </a:prstGeom>
          <a:solidFill>
            <a:srgbClr val="F6F0E4"/>
          </a:solidFill>
          <a:ln/>
        </p:spPr>
      </p:sp>
      <p:sp>
        <p:nvSpPr>
          <p:cNvPr id="12" name="Text 9"/>
          <p:cNvSpPr/>
          <p:nvPr/>
        </p:nvSpPr>
        <p:spPr>
          <a:xfrm>
            <a:off x="6276380" y="5071110"/>
            <a:ext cx="156567" cy="281702"/>
          </a:xfrm>
          <a:prstGeom prst="rect">
            <a:avLst/>
          </a:prstGeom>
          <a:noFill/>
          <a:ln/>
        </p:spPr>
        <p:txBody>
          <a:bodyPr wrap="none" rtlCol="0" anchor="t"/>
          <a:lstStyle/>
          <a:p>
            <a:pPr marL="0" indent="0" algn="ctr">
              <a:lnSpc>
                <a:spcPts val="2218"/>
              </a:lnSpc>
              <a:buNone/>
            </a:pPr>
            <a:r>
              <a:rPr lang="en-US" sz="2218" dirty="0">
                <a:solidFill>
                  <a:srgbClr val="124E73"/>
                </a:solidFill>
                <a:latin typeface="MuseoModerno" pitchFamily="34" charset="0"/>
                <a:ea typeface="MuseoModerno" pitchFamily="34" charset="-122"/>
                <a:cs typeface="MuseoModerno" pitchFamily="34" charset="-120"/>
              </a:rPr>
              <a:t>2</a:t>
            </a:r>
            <a:endParaRPr lang="en-US" sz="2218" dirty="0"/>
          </a:p>
        </p:txBody>
      </p:sp>
      <p:sp>
        <p:nvSpPr>
          <p:cNvPr id="13" name="Text 10"/>
          <p:cNvSpPr/>
          <p:nvPr/>
        </p:nvSpPr>
        <p:spPr>
          <a:xfrm>
            <a:off x="6753701" y="5000744"/>
            <a:ext cx="2347079" cy="293251"/>
          </a:xfrm>
          <a:prstGeom prst="rect">
            <a:avLst/>
          </a:prstGeom>
          <a:noFill/>
          <a:ln/>
        </p:spPr>
        <p:txBody>
          <a:bodyPr wrap="none" rtlCol="0" anchor="t"/>
          <a:lstStyle/>
          <a:p>
            <a:pPr marL="0" indent="0">
              <a:lnSpc>
                <a:spcPts val="2310"/>
              </a:lnSpc>
              <a:buNone/>
            </a:pPr>
            <a:r>
              <a:rPr lang="en-US" sz="1848" dirty="0">
                <a:solidFill>
                  <a:srgbClr val="124E73"/>
                </a:solidFill>
                <a:latin typeface="MuseoModerno" pitchFamily="34" charset="0"/>
                <a:ea typeface="MuseoModerno" pitchFamily="34" charset="-122"/>
                <a:cs typeface="MuseoModerno" pitchFamily="34" charset="-120"/>
              </a:rPr>
              <a:t>Queen Placement</a:t>
            </a:r>
            <a:endParaRPr lang="en-US" sz="1848" dirty="0"/>
          </a:p>
        </p:txBody>
      </p:sp>
      <p:sp>
        <p:nvSpPr>
          <p:cNvPr id="14" name="Text 11"/>
          <p:cNvSpPr/>
          <p:nvPr/>
        </p:nvSpPr>
        <p:spPr>
          <a:xfrm>
            <a:off x="6753701" y="5406628"/>
            <a:ext cx="7219593" cy="600789"/>
          </a:xfrm>
          <a:prstGeom prst="rect">
            <a:avLst/>
          </a:prstGeom>
          <a:noFill/>
          <a:ln/>
        </p:spPr>
        <p:txBody>
          <a:bodyPr wrap="square" rtlCol="0" anchor="t"/>
          <a:lstStyle/>
          <a:p>
            <a:pPr marL="0" indent="0">
              <a:lnSpc>
                <a:spcPts val="2366"/>
              </a:lnSpc>
              <a:buNone/>
            </a:pPr>
            <a:r>
              <a:rPr lang="en-US" sz="1479" dirty="0">
                <a:solidFill>
                  <a:srgbClr val="2B4150"/>
                </a:solidFill>
                <a:latin typeface="Source Sans Pro" pitchFamily="34" charset="0"/>
                <a:ea typeface="Source Sans Pro" pitchFamily="34" charset="-122"/>
                <a:cs typeface="Source Sans Pro" pitchFamily="34" charset="-120"/>
              </a:rPr>
              <a:t>The goal is to find a placement of N queens on an N×N chessboard where no two queens threaten each other.</a:t>
            </a:r>
            <a:endParaRPr lang="en-US" sz="1479" dirty="0"/>
          </a:p>
        </p:txBody>
      </p:sp>
      <p:sp>
        <p:nvSpPr>
          <p:cNvPr id="15" name="Shape 12"/>
          <p:cNvSpPr/>
          <p:nvPr/>
        </p:nvSpPr>
        <p:spPr>
          <a:xfrm>
            <a:off x="6143506" y="6406396"/>
            <a:ext cx="422434" cy="422434"/>
          </a:xfrm>
          <a:prstGeom prst="roundRect">
            <a:avLst>
              <a:gd name="adj" fmla="val 13335"/>
            </a:avLst>
          </a:prstGeom>
          <a:solidFill>
            <a:srgbClr val="F6F0E4"/>
          </a:solidFill>
          <a:ln/>
        </p:spPr>
      </p:sp>
      <p:sp>
        <p:nvSpPr>
          <p:cNvPr id="16" name="Text 13"/>
          <p:cNvSpPr/>
          <p:nvPr/>
        </p:nvSpPr>
        <p:spPr>
          <a:xfrm>
            <a:off x="6275546" y="6476762"/>
            <a:ext cx="158353" cy="281702"/>
          </a:xfrm>
          <a:prstGeom prst="rect">
            <a:avLst/>
          </a:prstGeom>
          <a:noFill/>
          <a:ln/>
        </p:spPr>
        <p:txBody>
          <a:bodyPr wrap="none" rtlCol="0" anchor="t"/>
          <a:lstStyle/>
          <a:p>
            <a:pPr marL="0" indent="0" algn="ctr">
              <a:lnSpc>
                <a:spcPts val="2218"/>
              </a:lnSpc>
              <a:buNone/>
            </a:pPr>
            <a:r>
              <a:rPr lang="en-US" sz="2218" dirty="0">
                <a:solidFill>
                  <a:srgbClr val="124E73"/>
                </a:solidFill>
                <a:latin typeface="MuseoModerno" pitchFamily="34" charset="0"/>
                <a:ea typeface="MuseoModerno" pitchFamily="34" charset="-122"/>
                <a:cs typeface="MuseoModerno" pitchFamily="34" charset="-120"/>
              </a:rPr>
              <a:t>3</a:t>
            </a:r>
            <a:endParaRPr lang="en-US" sz="2218" dirty="0"/>
          </a:p>
        </p:txBody>
      </p:sp>
      <p:sp>
        <p:nvSpPr>
          <p:cNvPr id="17" name="Text 14"/>
          <p:cNvSpPr/>
          <p:nvPr/>
        </p:nvSpPr>
        <p:spPr>
          <a:xfrm>
            <a:off x="6753701" y="6406396"/>
            <a:ext cx="2588895" cy="293251"/>
          </a:xfrm>
          <a:prstGeom prst="rect">
            <a:avLst/>
          </a:prstGeom>
          <a:noFill/>
          <a:ln/>
        </p:spPr>
        <p:txBody>
          <a:bodyPr wrap="none" rtlCol="0" anchor="t"/>
          <a:lstStyle/>
          <a:p>
            <a:pPr marL="0" indent="0">
              <a:lnSpc>
                <a:spcPts val="2310"/>
              </a:lnSpc>
              <a:buNone/>
            </a:pPr>
            <a:r>
              <a:rPr lang="en-US" sz="1848" dirty="0">
                <a:solidFill>
                  <a:srgbClr val="124E73"/>
                </a:solidFill>
                <a:latin typeface="MuseoModerno" pitchFamily="34" charset="0"/>
                <a:ea typeface="MuseoModerno" pitchFamily="34" charset="-122"/>
                <a:cs typeface="MuseoModerno" pitchFamily="34" charset="-120"/>
              </a:rPr>
              <a:t>Constraint Satisfaction</a:t>
            </a:r>
            <a:endParaRPr lang="en-US" sz="1848" dirty="0"/>
          </a:p>
        </p:txBody>
      </p:sp>
      <p:sp>
        <p:nvSpPr>
          <p:cNvPr id="18" name="Text 15"/>
          <p:cNvSpPr/>
          <p:nvPr/>
        </p:nvSpPr>
        <p:spPr>
          <a:xfrm>
            <a:off x="6753701" y="6812280"/>
            <a:ext cx="7219593" cy="600789"/>
          </a:xfrm>
          <a:prstGeom prst="rect">
            <a:avLst/>
          </a:prstGeom>
          <a:noFill/>
          <a:ln/>
        </p:spPr>
        <p:txBody>
          <a:bodyPr wrap="square" rtlCol="0" anchor="t"/>
          <a:lstStyle/>
          <a:p>
            <a:pPr marL="0" indent="0">
              <a:lnSpc>
                <a:spcPts val="2366"/>
              </a:lnSpc>
              <a:buNone/>
            </a:pPr>
            <a:r>
              <a:rPr lang="en-US" sz="1479" dirty="0">
                <a:solidFill>
                  <a:srgbClr val="2B4150"/>
                </a:solidFill>
                <a:latin typeface="Source Sans Pro" pitchFamily="34" charset="0"/>
                <a:ea typeface="Source Sans Pro" pitchFamily="34" charset="-122"/>
                <a:cs typeface="Source Sans Pro" pitchFamily="34" charset="-120"/>
              </a:rPr>
              <a:t>The N-Queen problem involves finding a configuration that satisfies all the constraints, which are the rules of chess.</a:t>
            </a:r>
            <a:endParaRPr lang="en-US" sz="1479"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529161"/>
          </a:xfrm>
          <a:prstGeom prst="rect">
            <a:avLst/>
          </a:prstGeom>
          <a:solidFill>
            <a:srgbClr val="FFFCF5"/>
          </a:solidFill>
          <a:ln/>
        </p:spPr>
      </p:sp>
      <p:sp>
        <p:nvSpPr>
          <p:cNvPr id="4" name="Text 2"/>
          <p:cNvSpPr/>
          <p:nvPr/>
        </p:nvSpPr>
        <p:spPr>
          <a:xfrm>
            <a:off x="2594967" y="475178"/>
            <a:ext cx="8897183" cy="540068"/>
          </a:xfrm>
          <a:prstGeom prst="rect">
            <a:avLst/>
          </a:prstGeom>
          <a:noFill/>
          <a:ln/>
        </p:spPr>
        <p:txBody>
          <a:bodyPr wrap="none" rtlCol="0" anchor="t"/>
          <a:lstStyle/>
          <a:p>
            <a:pPr marL="0" indent="0">
              <a:lnSpc>
                <a:spcPts val="4253"/>
              </a:lnSpc>
              <a:buNone/>
            </a:pPr>
            <a:r>
              <a:rPr lang="en-US" sz="3402" dirty="0">
                <a:solidFill>
                  <a:srgbClr val="124E73"/>
                </a:solidFill>
                <a:latin typeface="MuseoModerno" pitchFamily="34" charset="0"/>
                <a:ea typeface="MuseoModerno" pitchFamily="34" charset="-122"/>
                <a:cs typeface="MuseoModerno" pitchFamily="34" charset="-120"/>
              </a:rPr>
              <a:t>Approach to Solving the N-Queen Problem</a:t>
            </a:r>
            <a:endParaRPr lang="en-US" sz="3402" dirty="0"/>
          </a:p>
        </p:txBody>
      </p:sp>
      <p:sp>
        <p:nvSpPr>
          <p:cNvPr id="5" name="Text 3"/>
          <p:cNvSpPr/>
          <p:nvPr/>
        </p:nvSpPr>
        <p:spPr>
          <a:xfrm>
            <a:off x="2594967" y="1360884"/>
            <a:ext cx="9440347" cy="829747"/>
          </a:xfrm>
          <a:prstGeom prst="rect">
            <a:avLst/>
          </a:prstGeom>
          <a:noFill/>
          <a:ln/>
        </p:spPr>
        <p:txBody>
          <a:bodyPr wrap="square" rtlCol="0" anchor="t"/>
          <a:lstStyle/>
          <a:p>
            <a:pPr marL="0" indent="0">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The N-Queen problem can be solved using a variety of approaches, including backtracking, brute force, and constraint programming. Backtracking is a common approach. It involves recursively trying different queen placements and backtracking when a conflict is encountered.</a:t>
            </a:r>
            <a:endParaRPr lang="en-US" sz="1361" dirty="0"/>
          </a:p>
        </p:txBody>
      </p:sp>
      <p:sp>
        <p:nvSpPr>
          <p:cNvPr id="6" name="Shape 4"/>
          <p:cNvSpPr/>
          <p:nvPr/>
        </p:nvSpPr>
        <p:spPr>
          <a:xfrm>
            <a:off x="2843451" y="2384941"/>
            <a:ext cx="21550" cy="5669042"/>
          </a:xfrm>
          <a:prstGeom prst="rect">
            <a:avLst/>
          </a:prstGeom>
          <a:solidFill>
            <a:srgbClr val="325F7B"/>
          </a:solidFill>
          <a:ln/>
        </p:spPr>
      </p:sp>
      <p:sp>
        <p:nvSpPr>
          <p:cNvPr id="7" name="Shape 5"/>
          <p:cNvSpPr/>
          <p:nvPr/>
        </p:nvSpPr>
        <p:spPr>
          <a:xfrm>
            <a:off x="3048536" y="2762786"/>
            <a:ext cx="604837" cy="21550"/>
          </a:xfrm>
          <a:prstGeom prst="rect">
            <a:avLst/>
          </a:prstGeom>
          <a:solidFill>
            <a:srgbClr val="325F7B"/>
          </a:solidFill>
          <a:ln/>
        </p:spPr>
      </p:sp>
      <p:sp>
        <p:nvSpPr>
          <p:cNvPr id="8" name="Shape 6"/>
          <p:cNvSpPr/>
          <p:nvPr/>
        </p:nvSpPr>
        <p:spPr>
          <a:xfrm>
            <a:off x="2659797" y="2579251"/>
            <a:ext cx="388739" cy="388739"/>
          </a:xfrm>
          <a:prstGeom prst="roundRect">
            <a:avLst>
              <a:gd name="adj" fmla="val 13337"/>
            </a:avLst>
          </a:prstGeom>
          <a:solidFill>
            <a:srgbClr val="F6F0E4"/>
          </a:solidFill>
          <a:ln/>
        </p:spPr>
      </p:sp>
      <p:sp>
        <p:nvSpPr>
          <p:cNvPr id="9" name="Text 7"/>
          <p:cNvSpPr/>
          <p:nvPr/>
        </p:nvSpPr>
        <p:spPr>
          <a:xfrm>
            <a:off x="2793266" y="2644021"/>
            <a:ext cx="121682" cy="259199"/>
          </a:xfrm>
          <a:prstGeom prst="rect">
            <a:avLst/>
          </a:prstGeom>
          <a:noFill/>
          <a:ln/>
        </p:spPr>
        <p:txBody>
          <a:bodyPr wrap="none" rtlCol="0" anchor="t"/>
          <a:lstStyle/>
          <a:p>
            <a:pPr marL="0" indent="0" algn="ctr">
              <a:lnSpc>
                <a:spcPts val="2041"/>
              </a:lnSpc>
              <a:buNone/>
            </a:pPr>
            <a:r>
              <a:rPr lang="en-US" sz="2041" dirty="0">
                <a:solidFill>
                  <a:srgbClr val="124E73"/>
                </a:solidFill>
                <a:latin typeface="MuseoModerno" pitchFamily="34" charset="0"/>
                <a:ea typeface="MuseoModerno" pitchFamily="34" charset="-122"/>
                <a:cs typeface="MuseoModerno" pitchFamily="34" charset="-120"/>
              </a:rPr>
              <a:t>1</a:t>
            </a:r>
            <a:endParaRPr lang="en-US" sz="2041" dirty="0"/>
          </a:p>
        </p:txBody>
      </p:sp>
      <p:sp>
        <p:nvSpPr>
          <p:cNvPr id="10" name="Text 8"/>
          <p:cNvSpPr/>
          <p:nvPr/>
        </p:nvSpPr>
        <p:spPr>
          <a:xfrm>
            <a:off x="3804642" y="2557701"/>
            <a:ext cx="2160270" cy="269915"/>
          </a:xfrm>
          <a:prstGeom prst="rect">
            <a:avLst/>
          </a:prstGeom>
          <a:noFill/>
          <a:ln/>
        </p:spPr>
        <p:txBody>
          <a:bodyPr wrap="none" rtlCol="0" anchor="t"/>
          <a:lstStyle/>
          <a:p>
            <a:pPr marL="0" indent="0" algn="l">
              <a:lnSpc>
                <a:spcPts val="2126"/>
              </a:lnSpc>
              <a:buNone/>
            </a:pPr>
            <a:r>
              <a:rPr lang="en-US" sz="1701" dirty="0">
                <a:solidFill>
                  <a:srgbClr val="124E73"/>
                </a:solidFill>
                <a:latin typeface="MuseoModerno" pitchFamily="34" charset="0"/>
                <a:ea typeface="MuseoModerno" pitchFamily="34" charset="-122"/>
                <a:cs typeface="MuseoModerno" pitchFamily="34" charset="-120"/>
              </a:rPr>
              <a:t>Initialize</a:t>
            </a:r>
            <a:endParaRPr lang="en-US" sz="1701" dirty="0"/>
          </a:p>
        </p:txBody>
      </p:sp>
      <p:sp>
        <p:nvSpPr>
          <p:cNvPr id="11" name="Text 9"/>
          <p:cNvSpPr/>
          <p:nvPr/>
        </p:nvSpPr>
        <p:spPr>
          <a:xfrm>
            <a:off x="3804642" y="2931200"/>
            <a:ext cx="8230672" cy="276582"/>
          </a:xfrm>
          <a:prstGeom prst="rect">
            <a:avLst/>
          </a:prstGeom>
          <a:noFill/>
          <a:ln/>
        </p:spPr>
        <p:txBody>
          <a:bodyPr wrap="none" rtlCol="0" anchor="t"/>
          <a:lstStyle/>
          <a:p>
            <a:pPr marL="0" indent="0" algn="l">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Start with an empty chessboard.</a:t>
            </a:r>
            <a:endParaRPr lang="en-US" sz="1361" dirty="0"/>
          </a:p>
        </p:txBody>
      </p:sp>
      <p:sp>
        <p:nvSpPr>
          <p:cNvPr id="12" name="Shape 10"/>
          <p:cNvSpPr/>
          <p:nvPr/>
        </p:nvSpPr>
        <p:spPr>
          <a:xfrm>
            <a:off x="3048536" y="3931146"/>
            <a:ext cx="604837" cy="21550"/>
          </a:xfrm>
          <a:prstGeom prst="rect">
            <a:avLst/>
          </a:prstGeom>
          <a:solidFill>
            <a:srgbClr val="325F7B"/>
          </a:solidFill>
          <a:ln/>
        </p:spPr>
      </p:sp>
      <p:sp>
        <p:nvSpPr>
          <p:cNvPr id="13" name="Shape 11"/>
          <p:cNvSpPr/>
          <p:nvPr/>
        </p:nvSpPr>
        <p:spPr>
          <a:xfrm>
            <a:off x="2659797" y="3747611"/>
            <a:ext cx="388739" cy="388739"/>
          </a:xfrm>
          <a:prstGeom prst="roundRect">
            <a:avLst>
              <a:gd name="adj" fmla="val 13337"/>
            </a:avLst>
          </a:prstGeom>
          <a:solidFill>
            <a:srgbClr val="F6F0E4"/>
          </a:solidFill>
          <a:ln/>
        </p:spPr>
      </p:sp>
      <p:sp>
        <p:nvSpPr>
          <p:cNvPr id="14" name="Text 12"/>
          <p:cNvSpPr/>
          <p:nvPr/>
        </p:nvSpPr>
        <p:spPr>
          <a:xfrm>
            <a:off x="2782074" y="3812381"/>
            <a:ext cx="144185" cy="259199"/>
          </a:xfrm>
          <a:prstGeom prst="rect">
            <a:avLst/>
          </a:prstGeom>
          <a:noFill/>
          <a:ln/>
        </p:spPr>
        <p:txBody>
          <a:bodyPr wrap="none" rtlCol="0" anchor="t"/>
          <a:lstStyle/>
          <a:p>
            <a:pPr marL="0" indent="0" algn="ctr">
              <a:lnSpc>
                <a:spcPts val="2041"/>
              </a:lnSpc>
              <a:buNone/>
            </a:pPr>
            <a:r>
              <a:rPr lang="en-US" sz="2041" dirty="0">
                <a:solidFill>
                  <a:srgbClr val="124E73"/>
                </a:solidFill>
                <a:latin typeface="MuseoModerno" pitchFamily="34" charset="0"/>
                <a:ea typeface="MuseoModerno" pitchFamily="34" charset="-122"/>
                <a:cs typeface="MuseoModerno" pitchFamily="34" charset="-120"/>
              </a:rPr>
              <a:t>2</a:t>
            </a:r>
            <a:endParaRPr lang="en-US" sz="2041" dirty="0"/>
          </a:p>
        </p:txBody>
      </p:sp>
      <p:sp>
        <p:nvSpPr>
          <p:cNvPr id="15" name="Text 13"/>
          <p:cNvSpPr/>
          <p:nvPr/>
        </p:nvSpPr>
        <p:spPr>
          <a:xfrm>
            <a:off x="3804642" y="3726061"/>
            <a:ext cx="2160270" cy="269915"/>
          </a:xfrm>
          <a:prstGeom prst="rect">
            <a:avLst/>
          </a:prstGeom>
          <a:noFill/>
          <a:ln/>
        </p:spPr>
        <p:txBody>
          <a:bodyPr wrap="none" rtlCol="0" anchor="t"/>
          <a:lstStyle/>
          <a:p>
            <a:pPr marL="0" indent="0" algn="l">
              <a:lnSpc>
                <a:spcPts val="2126"/>
              </a:lnSpc>
              <a:buNone/>
            </a:pPr>
            <a:r>
              <a:rPr lang="en-US" sz="1701" dirty="0">
                <a:solidFill>
                  <a:srgbClr val="124E73"/>
                </a:solidFill>
                <a:latin typeface="MuseoModerno" pitchFamily="34" charset="0"/>
                <a:ea typeface="MuseoModerno" pitchFamily="34" charset="-122"/>
                <a:cs typeface="MuseoModerno" pitchFamily="34" charset="-120"/>
              </a:rPr>
              <a:t>Place Queen</a:t>
            </a:r>
            <a:endParaRPr lang="en-US" sz="1701" dirty="0"/>
          </a:p>
        </p:txBody>
      </p:sp>
      <p:sp>
        <p:nvSpPr>
          <p:cNvPr id="16" name="Text 14"/>
          <p:cNvSpPr/>
          <p:nvPr/>
        </p:nvSpPr>
        <p:spPr>
          <a:xfrm>
            <a:off x="3804642" y="4099560"/>
            <a:ext cx="8230672" cy="276582"/>
          </a:xfrm>
          <a:prstGeom prst="rect">
            <a:avLst/>
          </a:prstGeom>
          <a:noFill/>
          <a:ln/>
        </p:spPr>
        <p:txBody>
          <a:bodyPr wrap="none" rtlCol="0" anchor="t"/>
          <a:lstStyle/>
          <a:p>
            <a:pPr marL="0" indent="0" algn="l">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Try placing a queen in the first column.</a:t>
            </a:r>
            <a:endParaRPr lang="en-US" sz="1361" dirty="0"/>
          </a:p>
        </p:txBody>
      </p:sp>
      <p:sp>
        <p:nvSpPr>
          <p:cNvPr id="17" name="Shape 15"/>
          <p:cNvSpPr/>
          <p:nvPr/>
        </p:nvSpPr>
        <p:spPr>
          <a:xfrm>
            <a:off x="3048536" y="5099506"/>
            <a:ext cx="604837" cy="21550"/>
          </a:xfrm>
          <a:prstGeom prst="rect">
            <a:avLst/>
          </a:prstGeom>
          <a:solidFill>
            <a:srgbClr val="325F7B"/>
          </a:solidFill>
          <a:ln/>
        </p:spPr>
      </p:sp>
      <p:sp>
        <p:nvSpPr>
          <p:cNvPr id="18" name="Shape 16"/>
          <p:cNvSpPr/>
          <p:nvPr/>
        </p:nvSpPr>
        <p:spPr>
          <a:xfrm>
            <a:off x="2659797" y="4915972"/>
            <a:ext cx="388739" cy="388739"/>
          </a:xfrm>
          <a:prstGeom prst="roundRect">
            <a:avLst>
              <a:gd name="adj" fmla="val 13337"/>
            </a:avLst>
          </a:prstGeom>
          <a:solidFill>
            <a:srgbClr val="F6F0E4"/>
          </a:solidFill>
          <a:ln/>
        </p:spPr>
      </p:sp>
      <p:sp>
        <p:nvSpPr>
          <p:cNvPr id="19" name="Text 17"/>
          <p:cNvSpPr/>
          <p:nvPr/>
        </p:nvSpPr>
        <p:spPr>
          <a:xfrm>
            <a:off x="2781240" y="4980742"/>
            <a:ext cx="145733" cy="259199"/>
          </a:xfrm>
          <a:prstGeom prst="rect">
            <a:avLst/>
          </a:prstGeom>
          <a:noFill/>
          <a:ln/>
        </p:spPr>
        <p:txBody>
          <a:bodyPr wrap="none" rtlCol="0" anchor="t"/>
          <a:lstStyle/>
          <a:p>
            <a:pPr marL="0" indent="0" algn="ctr">
              <a:lnSpc>
                <a:spcPts val="2041"/>
              </a:lnSpc>
              <a:buNone/>
            </a:pPr>
            <a:r>
              <a:rPr lang="en-US" sz="2041" dirty="0">
                <a:solidFill>
                  <a:srgbClr val="124E73"/>
                </a:solidFill>
                <a:latin typeface="MuseoModerno" pitchFamily="34" charset="0"/>
                <a:ea typeface="MuseoModerno" pitchFamily="34" charset="-122"/>
                <a:cs typeface="MuseoModerno" pitchFamily="34" charset="-120"/>
              </a:rPr>
              <a:t>3</a:t>
            </a:r>
            <a:endParaRPr lang="en-US" sz="2041" dirty="0"/>
          </a:p>
        </p:txBody>
      </p:sp>
      <p:sp>
        <p:nvSpPr>
          <p:cNvPr id="20" name="Text 18"/>
          <p:cNvSpPr/>
          <p:nvPr/>
        </p:nvSpPr>
        <p:spPr>
          <a:xfrm>
            <a:off x="3804642" y="4894421"/>
            <a:ext cx="2160270" cy="269915"/>
          </a:xfrm>
          <a:prstGeom prst="rect">
            <a:avLst/>
          </a:prstGeom>
          <a:noFill/>
          <a:ln/>
        </p:spPr>
        <p:txBody>
          <a:bodyPr wrap="none" rtlCol="0" anchor="t"/>
          <a:lstStyle/>
          <a:p>
            <a:pPr marL="0" indent="0" algn="l">
              <a:lnSpc>
                <a:spcPts val="2126"/>
              </a:lnSpc>
              <a:buNone/>
            </a:pPr>
            <a:r>
              <a:rPr lang="en-US" sz="1701" dirty="0">
                <a:solidFill>
                  <a:srgbClr val="124E73"/>
                </a:solidFill>
                <a:latin typeface="MuseoModerno" pitchFamily="34" charset="0"/>
                <a:ea typeface="MuseoModerno" pitchFamily="34" charset="-122"/>
                <a:cs typeface="MuseoModerno" pitchFamily="34" charset="-120"/>
              </a:rPr>
              <a:t>Check Conflict</a:t>
            </a:r>
            <a:endParaRPr lang="en-US" sz="1701" dirty="0"/>
          </a:p>
        </p:txBody>
      </p:sp>
      <p:sp>
        <p:nvSpPr>
          <p:cNvPr id="21" name="Text 19"/>
          <p:cNvSpPr/>
          <p:nvPr/>
        </p:nvSpPr>
        <p:spPr>
          <a:xfrm>
            <a:off x="3804642" y="5267920"/>
            <a:ext cx="8230672" cy="276582"/>
          </a:xfrm>
          <a:prstGeom prst="rect">
            <a:avLst/>
          </a:prstGeom>
          <a:noFill/>
          <a:ln/>
        </p:spPr>
        <p:txBody>
          <a:bodyPr wrap="none" rtlCol="0" anchor="t"/>
          <a:lstStyle/>
          <a:p>
            <a:pPr marL="0" indent="0" algn="l">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Check if the placement conflicts with any existing queens.</a:t>
            </a:r>
            <a:endParaRPr lang="en-US" sz="1361" dirty="0"/>
          </a:p>
        </p:txBody>
      </p:sp>
      <p:sp>
        <p:nvSpPr>
          <p:cNvPr id="22" name="Shape 20"/>
          <p:cNvSpPr/>
          <p:nvPr/>
        </p:nvSpPr>
        <p:spPr>
          <a:xfrm>
            <a:off x="3048536" y="6267867"/>
            <a:ext cx="604837" cy="21550"/>
          </a:xfrm>
          <a:prstGeom prst="rect">
            <a:avLst/>
          </a:prstGeom>
          <a:solidFill>
            <a:srgbClr val="325F7B"/>
          </a:solidFill>
          <a:ln/>
        </p:spPr>
      </p:sp>
      <p:sp>
        <p:nvSpPr>
          <p:cNvPr id="23" name="Shape 21"/>
          <p:cNvSpPr/>
          <p:nvPr/>
        </p:nvSpPr>
        <p:spPr>
          <a:xfrm>
            <a:off x="2659797" y="6084332"/>
            <a:ext cx="388739" cy="388739"/>
          </a:xfrm>
          <a:prstGeom prst="roundRect">
            <a:avLst>
              <a:gd name="adj" fmla="val 13337"/>
            </a:avLst>
          </a:prstGeom>
          <a:solidFill>
            <a:srgbClr val="F6F0E4"/>
          </a:solidFill>
          <a:ln/>
        </p:spPr>
      </p:sp>
      <p:sp>
        <p:nvSpPr>
          <p:cNvPr id="24" name="Text 22"/>
          <p:cNvSpPr/>
          <p:nvPr/>
        </p:nvSpPr>
        <p:spPr>
          <a:xfrm>
            <a:off x="2770644" y="6149102"/>
            <a:ext cx="166926" cy="259199"/>
          </a:xfrm>
          <a:prstGeom prst="rect">
            <a:avLst/>
          </a:prstGeom>
          <a:noFill/>
          <a:ln/>
        </p:spPr>
        <p:txBody>
          <a:bodyPr wrap="none" rtlCol="0" anchor="t"/>
          <a:lstStyle/>
          <a:p>
            <a:pPr marL="0" indent="0" algn="ctr">
              <a:lnSpc>
                <a:spcPts val="2041"/>
              </a:lnSpc>
              <a:buNone/>
            </a:pPr>
            <a:r>
              <a:rPr lang="en-US" sz="2041" dirty="0">
                <a:solidFill>
                  <a:srgbClr val="124E73"/>
                </a:solidFill>
                <a:latin typeface="MuseoModerno" pitchFamily="34" charset="0"/>
                <a:ea typeface="MuseoModerno" pitchFamily="34" charset="-122"/>
                <a:cs typeface="MuseoModerno" pitchFamily="34" charset="-120"/>
              </a:rPr>
              <a:t>4</a:t>
            </a:r>
            <a:endParaRPr lang="en-US" sz="2041" dirty="0"/>
          </a:p>
        </p:txBody>
      </p:sp>
      <p:sp>
        <p:nvSpPr>
          <p:cNvPr id="25" name="Text 23"/>
          <p:cNvSpPr/>
          <p:nvPr/>
        </p:nvSpPr>
        <p:spPr>
          <a:xfrm>
            <a:off x="3804642" y="6062782"/>
            <a:ext cx="2160270" cy="269915"/>
          </a:xfrm>
          <a:prstGeom prst="rect">
            <a:avLst/>
          </a:prstGeom>
          <a:noFill/>
          <a:ln/>
        </p:spPr>
        <p:txBody>
          <a:bodyPr wrap="none" rtlCol="0" anchor="t"/>
          <a:lstStyle/>
          <a:p>
            <a:pPr marL="0" indent="0" algn="l">
              <a:lnSpc>
                <a:spcPts val="2126"/>
              </a:lnSpc>
              <a:buNone/>
            </a:pPr>
            <a:r>
              <a:rPr lang="en-US" sz="1701" dirty="0">
                <a:solidFill>
                  <a:srgbClr val="124E73"/>
                </a:solidFill>
                <a:latin typeface="MuseoModerno" pitchFamily="34" charset="0"/>
                <a:ea typeface="MuseoModerno" pitchFamily="34" charset="-122"/>
                <a:cs typeface="MuseoModerno" pitchFamily="34" charset="-120"/>
              </a:rPr>
              <a:t>Backtrack</a:t>
            </a:r>
            <a:endParaRPr lang="en-US" sz="1701" dirty="0"/>
          </a:p>
        </p:txBody>
      </p:sp>
      <p:sp>
        <p:nvSpPr>
          <p:cNvPr id="26" name="Text 24"/>
          <p:cNvSpPr/>
          <p:nvPr/>
        </p:nvSpPr>
        <p:spPr>
          <a:xfrm>
            <a:off x="3804642" y="6436281"/>
            <a:ext cx="8230672" cy="276582"/>
          </a:xfrm>
          <a:prstGeom prst="rect">
            <a:avLst/>
          </a:prstGeom>
          <a:noFill/>
          <a:ln/>
        </p:spPr>
        <p:txBody>
          <a:bodyPr wrap="none" rtlCol="0" anchor="t"/>
          <a:lstStyle/>
          <a:p>
            <a:pPr marL="0" indent="0" algn="l">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If a conflict occurs, backtrack and try a different placement.</a:t>
            </a:r>
            <a:endParaRPr lang="en-US" sz="1361" dirty="0"/>
          </a:p>
        </p:txBody>
      </p:sp>
      <p:sp>
        <p:nvSpPr>
          <p:cNvPr id="27" name="Shape 25"/>
          <p:cNvSpPr/>
          <p:nvPr/>
        </p:nvSpPr>
        <p:spPr>
          <a:xfrm>
            <a:off x="3048536" y="7436227"/>
            <a:ext cx="604837" cy="21550"/>
          </a:xfrm>
          <a:prstGeom prst="rect">
            <a:avLst/>
          </a:prstGeom>
          <a:solidFill>
            <a:srgbClr val="325F7B"/>
          </a:solidFill>
          <a:ln/>
        </p:spPr>
      </p:sp>
      <p:sp>
        <p:nvSpPr>
          <p:cNvPr id="28" name="Shape 26"/>
          <p:cNvSpPr/>
          <p:nvPr/>
        </p:nvSpPr>
        <p:spPr>
          <a:xfrm>
            <a:off x="2659797" y="7252692"/>
            <a:ext cx="388739" cy="388739"/>
          </a:xfrm>
          <a:prstGeom prst="roundRect">
            <a:avLst>
              <a:gd name="adj" fmla="val 13337"/>
            </a:avLst>
          </a:prstGeom>
          <a:solidFill>
            <a:srgbClr val="F6F0E4"/>
          </a:solidFill>
          <a:ln/>
        </p:spPr>
      </p:sp>
      <p:sp>
        <p:nvSpPr>
          <p:cNvPr id="29" name="Text 27"/>
          <p:cNvSpPr/>
          <p:nvPr/>
        </p:nvSpPr>
        <p:spPr>
          <a:xfrm>
            <a:off x="2782312" y="7317462"/>
            <a:ext cx="143708" cy="259199"/>
          </a:xfrm>
          <a:prstGeom prst="rect">
            <a:avLst/>
          </a:prstGeom>
          <a:noFill/>
          <a:ln/>
        </p:spPr>
        <p:txBody>
          <a:bodyPr wrap="none" rtlCol="0" anchor="t"/>
          <a:lstStyle/>
          <a:p>
            <a:pPr marL="0" indent="0" algn="ctr">
              <a:lnSpc>
                <a:spcPts val="2041"/>
              </a:lnSpc>
              <a:buNone/>
            </a:pPr>
            <a:r>
              <a:rPr lang="en-US" sz="2041" dirty="0">
                <a:solidFill>
                  <a:srgbClr val="124E73"/>
                </a:solidFill>
                <a:latin typeface="MuseoModerno" pitchFamily="34" charset="0"/>
                <a:ea typeface="MuseoModerno" pitchFamily="34" charset="-122"/>
                <a:cs typeface="MuseoModerno" pitchFamily="34" charset="-120"/>
              </a:rPr>
              <a:t>5</a:t>
            </a:r>
            <a:endParaRPr lang="en-US" sz="2041" dirty="0"/>
          </a:p>
        </p:txBody>
      </p:sp>
      <p:sp>
        <p:nvSpPr>
          <p:cNvPr id="30" name="Text 28"/>
          <p:cNvSpPr/>
          <p:nvPr/>
        </p:nvSpPr>
        <p:spPr>
          <a:xfrm>
            <a:off x="3804642" y="7231142"/>
            <a:ext cx="2160270" cy="269915"/>
          </a:xfrm>
          <a:prstGeom prst="rect">
            <a:avLst/>
          </a:prstGeom>
          <a:noFill/>
          <a:ln/>
        </p:spPr>
        <p:txBody>
          <a:bodyPr wrap="none" rtlCol="0" anchor="t"/>
          <a:lstStyle/>
          <a:p>
            <a:pPr marL="0" indent="0" algn="l">
              <a:lnSpc>
                <a:spcPts val="2126"/>
              </a:lnSpc>
              <a:buNone/>
            </a:pPr>
            <a:r>
              <a:rPr lang="en-US" sz="1701" dirty="0">
                <a:solidFill>
                  <a:srgbClr val="124E73"/>
                </a:solidFill>
                <a:latin typeface="MuseoModerno" pitchFamily="34" charset="0"/>
                <a:ea typeface="MuseoModerno" pitchFamily="34" charset="-122"/>
                <a:cs typeface="MuseoModerno" pitchFamily="34" charset="-120"/>
              </a:rPr>
              <a:t>Repeat</a:t>
            </a:r>
            <a:endParaRPr lang="en-US" sz="1701" dirty="0"/>
          </a:p>
        </p:txBody>
      </p:sp>
      <p:sp>
        <p:nvSpPr>
          <p:cNvPr id="31" name="Text 29"/>
          <p:cNvSpPr/>
          <p:nvPr/>
        </p:nvSpPr>
        <p:spPr>
          <a:xfrm>
            <a:off x="3804642" y="7604641"/>
            <a:ext cx="8230672" cy="276582"/>
          </a:xfrm>
          <a:prstGeom prst="rect">
            <a:avLst/>
          </a:prstGeom>
          <a:noFill/>
          <a:ln/>
        </p:spPr>
        <p:txBody>
          <a:bodyPr wrap="none" rtlCol="0" anchor="t"/>
          <a:lstStyle/>
          <a:p>
            <a:pPr marL="0" indent="0" algn="l">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Repeat the process until all queens are placed without conflicts.</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
        <p:nvSpPr>
          <p:cNvPr id="4" name="Text 2"/>
          <p:cNvSpPr/>
          <p:nvPr/>
        </p:nvSpPr>
        <p:spPr>
          <a:xfrm>
            <a:off x="864037" y="681752"/>
            <a:ext cx="11366778" cy="771525"/>
          </a:xfrm>
          <a:prstGeom prst="rect">
            <a:avLst/>
          </a:prstGeom>
          <a:noFill/>
          <a:ln/>
        </p:spPr>
        <p:txBody>
          <a:bodyPr wrap="none" rtlCol="0" anchor="t"/>
          <a:lstStyle/>
          <a:p>
            <a:pPr marL="0" indent="0">
              <a:lnSpc>
                <a:spcPts val="6075"/>
              </a:lnSpc>
              <a:buNone/>
            </a:pPr>
            <a:r>
              <a:rPr lang="en-US" sz="4860" dirty="0">
                <a:solidFill>
                  <a:srgbClr val="124E73"/>
                </a:solidFill>
                <a:latin typeface="MuseoModerno" pitchFamily="34" charset="0"/>
                <a:ea typeface="MuseoModerno" pitchFamily="34" charset="-122"/>
                <a:cs typeface="MuseoModerno" pitchFamily="34" charset="-120"/>
              </a:rPr>
              <a:t>Visualization of the N-Queen Problem</a:t>
            </a:r>
            <a:endParaRPr lang="en-US" sz="4860" dirty="0"/>
          </a:p>
        </p:txBody>
      </p:sp>
      <p:sp>
        <p:nvSpPr>
          <p:cNvPr id="5" name="Text 3"/>
          <p:cNvSpPr/>
          <p:nvPr/>
        </p:nvSpPr>
        <p:spPr>
          <a:xfrm>
            <a:off x="864037" y="1947029"/>
            <a:ext cx="12902327" cy="790099"/>
          </a:xfrm>
          <a:prstGeom prst="rect">
            <a:avLst/>
          </a:prstGeom>
          <a:noFill/>
          <a:ln/>
        </p:spPr>
        <p:txBody>
          <a:bodyPr wrap="squar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Visualizing the N-Queen problem helps to understand the problem and its solutions. Visualizations can show the placement of queens, the threats between queens, and the process of finding a solution.</a:t>
            </a:r>
            <a:endParaRPr lang="en-US" sz="1944" dirty="0"/>
          </a:p>
        </p:txBody>
      </p:sp>
      <p:pic>
        <p:nvPicPr>
          <p:cNvPr id="6" name="Image 0" descr="preencoded.png"/>
          <p:cNvPicPr>
            <a:picLocks noChangeAspect="1"/>
          </p:cNvPicPr>
          <p:nvPr/>
        </p:nvPicPr>
        <p:blipFill>
          <a:blip r:embed="rId3"/>
          <a:stretch>
            <a:fillRect/>
          </a:stretch>
        </p:blipFill>
        <p:spPr>
          <a:xfrm>
            <a:off x="864037" y="3014782"/>
            <a:ext cx="4053840" cy="2505432"/>
          </a:xfrm>
          <a:prstGeom prst="rect">
            <a:avLst/>
          </a:prstGeom>
        </p:spPr>
      </p:pic>
      <p:sp>
        <p:nvSpPr>
          <p:cNvPr id="7" name="Text 4"/>
          <p:cNvSpPr/>
          <p:nvPr/>
        </p:nvSpPr>
        <p:spPr>
          <a:xfrm>
            <a:off x="864037" y="5828824"/>
            <a:ext cx="3086100" cy="385763"/>
          </a:xfrm>
          <a:prstGeom prst="rect">
            <a:avLst/>
          </a:prstGeom>
          <a:noFill/>
          <a:ln/>
        </p:spPr>
        <p:txBody>
          <a:bodyPr wrap="none" rtlCol="0" anchor="t"/>
          <a:lstStyle/>
          <a:p>
            <a:pPr marL="0" indent="0" algn="l">
              <a:lnSpc>
                <a:spcPts val="3038"/>
              </a:lnSpc>
              <a:buNone/>
            </a:pPr>
            <a:r>
              <a:rPr lang="en-US" sz="2430" dirty="0">
                <a:solidFill>
                  <a:srgbClr val="124E73"/>
                </a:solidFill>
                <a:latin typeface="MuseoModerno" pitchFamily="34" charset="0"/>
                <a:ea typeface="MuseoModerno" pitchFamily="34" charset="-122"/>
                <a:cs typeface="MuseoModerno" pitchFamily="34" charset="-120"/>
              </a:rPr>
              <a:t>Threat Lines</a:t>
            </a:r>
            <a:endParaRPr lang="en-US" sz="2430" dirty="0"/>
          </a:p>
        </p:txBody>
      </p:sp>
      <p:sp>
        <p:nvSpPr>
          <p:cNvPr id="8" name="Text 5"/>
          <p:cNvSpPr/>
          <p:nvPr/>
        </p:nvSpPr>
        <p:spPr>
          <a:xfrm>
            <a:off x="864037" y="6362700"/>
            <a:ext cx="4053840" cy="1185148"/>
          </a:xfrm>
          <a:prstGeom prst="rect">
            <a:avLst/>
          </a:prstGeom>
          <a:noFill/>
          <a:ln/>
        </p:spPr>
        <p:txBody>
          <a:bodyPr wrap="square" rtlCol="0" anchor="t"/>
          <a:lstStyle/>
          <a:p>
            <a:pPr marL="0" indent="0" algn="l">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Visualize the threats between queens by drawing lines from each queen to all squares it can attack.</a:t>
            </a:r>
            <a:endParaRPr lang="en-US" sz="1944" dirty="0"/>
          </a:p>
        </p:txBody>
      </p:sp>
      <p:pic>
        <p:nvPicPr>
          <p:cNvPr id="9" name="Image 1" descr="preencoded.png"/>
          <p:cNvPicPr>
            <a:picLocks noChangeAspect="1"/>
          </p:cNvPicPr>
          <p:nvPr/>
        </p:nvPicPr>
        <p:blipFill>
          <a:blip r:embed="rId4"/>
          <a:stretch>
            <a:fillRect/>
          </a:stretch>
        </p:blipFill>
        <p:spPr>
          <a:xfrm>
            <a:off x="5288161" y="3014782"/>
            <a:ext cx="4053959" cy="2505432"/>
          </a:xfrm>
          <a:prstGeom prst="rect">
            <a:avLst/>
          </a:prstGeom>
        </p:spPr>
      </p:pic>
      <p:sp>
        <p:nvSpPr>
          <p:cNvPr id="10" name="Text 6"/>
          <p:cNvSpPr/>
          <p:nvPr/>
        </p:nvSpPr>
        <p:spPr>
          <a:xfrm>
            <a:off x="5288161" y="5828824"/>
            <a:ext cx="3547229" cy="385763"/>
          </a:xfrm>
          <a:prstGeom prst="rect">
            <a:avLst/>
          </a:prstGeom>
          <a:noFill/>
          <a:ln/>
        </p:spPr>
        <p:txBody>
          <a:bodyPr wrap="none" rtlCol="0" anchor="t"/>
          <a:lstStyle/>
          <a:p>
            <a:pPr marL="0" indent="0" algn="l">
              <a:lnSpc>
                <a:spcPts val="3038"/>
              </a:lnSpc>
              <a:buNone/>
            </a:pPr>
            <a:r>
              <a:rPr lang="en-US" sz="2430" dirty="0">
                <a:solidFill>
                  <a:srgbClr val="124E73"/>
                </a:solidFill>
                <a:latin typeface="MuseoModerno" pitchFamily="34" charset="0"/>
                <a:ea typeface="MuseoModerno" pitchFamily="34" charset="-122"/>
                <a:cs typeface="MuseoModerno" pitchFamily="34" charset="-120"/>
              </a:rPr>
              <a:t>Queen Placement Order</a:t>
            </a:r>
            <a:endParaRPr lang="en-US" sz="2430" dirty="0"/>
          </a:p>
        </p:txBody>
      </p:sp>
      <p:sp>
        <p:nvSpPr>
          <p:cNvPr id="11" name="Text 7"/>
          <p:cNvSpPr/>
          <p:nvPr/>
        </p:nvSpPr>
        <p:spPr>
          <a:xfrm>
            <a:off x="5288161" y="6362700"/>
            <a:ext cx="4053959" cy="1185148"/>
          </a:xfrm>
          <a:prstGeom prst="rect">
            <a:avLst/>
          </a:prstGeom>
          <a:noFill/>
          <a:ln/>
        </p:spPr>
        <p:txBody>
          <a:bodyPr wrap="square" rtlCol="0" anchor="t"/>
          <a:lstStyle/>
          <a:p>
            <a:pPr marL="0" indent="0" algn="l">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Color-code the queens to show the order in which they were placed, highlighting the backtracking process.</a:t>
            </a:r>
            <a:endParaRPr lang="en-US" sz="1944" dirty="0"/>
          </a:p>
        </p:txBody>
      </p:sp>
      <p:pic>
        <p:nvPicPr>
          <p:cNvPr id="12" name="Image 2" descr="preencoded.png"/>
          <p:cNvPicPr>
            <a:picLocks noChangeAspect="1"/>
          </p:cNvPicPr>
          <p:nvPr/>
        </p:nvPicPr>
        <p:blipFill>
          <a:blip r:embed="rId5"/>
          <a:stretch>
            <a:fillRect/>
          </a:stretch>
        </p:blipFill>
        <p:spPr>
          <a:xfrm>
            <a:off x="9712404" y="3014782"/>
            <a:ext cx="4053959" cy="2505432"/>
          </a:xfrm>
          <a:prstGeom prst="rect">
            <a:avLst/>
          </a:prstGeom>
        </p:spPr>
      </p:pic>
      <p:sp>
        <p:nvSpPr>
          <p:cNvPr id="13" name="Text 8"/>
          <p:cNvSpPr/>
          <p:nvPr/>
        </p:nvSpPr>
        <p:spPr>
          <a:xfrm>
            <a:off x="9712404" y="5828824"/>
            <a:ext cx="3641288" cy="385763"/>
          </a:xfrm>
          <a:prstGeom prst="rect">
            <a:avLst/>
          </a:prstGeom>
          <a:noFill/>
          <a:ln/>
        </p:spPr>
        <p:txBody>
          <a:bodyPr wrap="none" rtlCol="0" anchor="t"/>
          <a:lstStyle/>
          <a:p>
            <a:pPr marL="0" indent="0" algn="l">
              <a:lnSpc>
                <a:spcPts val="3038"/>
              </a:lnSpc>
              <a:buNone/>
            </a:pPr>
            <a:r>
              <a:rPr lang="en-US" sz="2430" dirty="0">
                <a:solidFill>
                  <a:srgbClr val="124E73"/>
                </a:solidFill>
                <a:latin typeface="MuseoModerno" pitchFamily="34" charset="0"/>
                <a:ea typeface="MuseoModerno" pitchFamily="34" charset="-122"/>
                <a:cs typeface="MuseoModerno" pitchFamily="34" charset="-120"/>
              </a:rPr>
              <a:t>Interactive Visualization</a:t>
            </a:r>
            <a:endParaRPr lang="en-US" sz="2430" dirty="0"/>
          </a:p>
        </p:txBody>
      </p:sp>
      <p:sp>
        <p:nvSpPr>
          <p:cNvPr id="14" name="Text 9"/>
          <p:cNvSpPr/>
          <p:nvPr/>
        </p:nvSpPr>
        <p:spPr>
          <a:xfrm>
            <a:off x="9712404" y="6362700"/>
            <a:ext cx="4053959" cy="1185148"/>
          </a:xfrm>
          <a:prstGeom prst="rect">
            <a:avLst/>
          </a:prstGeom>
          <a:noFill/>
          <a:ln/>
        </p:spPr>
        <p:txBody>
          <a:bodyPr wrap="square" rtlCol="0" anchor="t"/>
          <a:lstStyle/>
          <a:p>
            <a:pPr marL="0" indent="0" algn="l">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Create an interactive visualization that allows users to change the size of the board and see different solutions.</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6905" y="57150"/>
            <a:ext cx="14630400" cy="8229600"/>
          </a:xfrm>
          <a:prstGeom prst="rect">
            <a:avLst/>
          </a:prstGeom>
          <a:solidFill>
            <a:srgbClr val="FFFCF5"/>
          </a:solidFill>
          <a:ln/>
        </p:spPr>
      </p:sp>
      <p:sp>
        <p:nvSpPr>
          <p:cNvPr id="4" name="Text 2"/>
          <p:cNvSpPr/>
          <p:nvPr/>
        </p:nvSpPr>
        <p:spPr>
          <a:xfrm>
            <a:off x="864037" y="1221581"/>
            <a:ext cx="12902327" cy="1543050"/>
          </a:xfrm>
          <a:prstGeom prst="rect">
            <a:avLst/>
          </a:prstGeom>
          <a:noFill/>
          <a:ln/>
        </p:spPr>
        <p:txBody>
          <a:bodyPr wrap="square" rtlCol="0" anchor="t"/>
          <a:lstStyle/>
          <a:p>
            <a:pPr marL="0" indent="0">
              <a:lnSpc>
                <a:spcPts val="6075"/>
              </a:lnSpc>
              <a:buNone/>
            </a:pPr>
            <a:r>
              <a:rPr lang="en-US" sz="4860" dirty="0">
                <a:solidFill>
                  <a:srgbClr val="124E73"/>
                </a:solidFill>
                <a:latin typeface="MuseoModerno" pitchFamily="34" charset="0"/>
                <a:ea typeface="MuseoModerno" pitchFamily="34" charset="-122"/>
                <a:cs typeface="MuseoModerno" pitchFamily="34" charset="-120"/>
              </a:rPr>
              <a:t>Implementation of the N-Queen Visualizer in C++</a:t>
            </a:r>
            <a:endParaRPr lang="en-US" sz="4860" dirty="0"/>
          </a:p>
        </p:txBody>
      </p:sp>
      <p:sp>
        <p:nvSpPr>
          <p:cNvPr id="5" name="Text 3"/>
          <p:cNvSpPr/>
          <p:nvPr/>
        </p:nvSpPr>
        <p:spPr>
          <a:xfrm>
            <a:off x="864037" y="3258383"/>
            <a:ext cx="12902327" cy="1185148"/>
          </a:xfrm>
          <a:prstGeom prst="rect">
            <a:avLst/>
          </a:prstGeom>
          <a:noFill/>
          <a:ln/>
        </p:spPr>
        <p:txBody>
          <a:bodyPr wrap="squar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The N-Queen visualizer can be implemented in C++ using the windows API. The visualizer displays the chessboard, queens, and the backtracking process in the terminal. The code handles user input to set the board size and visually displays the solution found.</a:t>
            </a:r>
            <a:r>
              <a:rPr lang="en-US" sz="2000" b="0" i="0" dirty="0">
                <a:solidFill>
                  <a:srgbClr val="ECECEC"/>
                </a:solidFill>
                <a:effectLst/>
                <a:highlight>
                  <a:srgbClr val="212121"/>
                </a:highlight>
                <a:latin typeface="ui-sans-serif"/>
              </a:rPr>
              <a:t> </a:t>
            </a:r>
            <a:endParaRPr lang="en-US" sz="1944" dirty="0"/>
          </a:p>
        </p:txBody>
      </p:sp>
      <p:sp>
        <p:nvSpPr>
          <p:cNvPr id="6" name="Text 4"/>
          <p:cNvSpPr/>
          <p:nvPr/>
        </p:nvSpPr>
        <p:spPr>
          <a:xfrm>
            <a:off x="864037" y="4968002"/>
            <a:ext cx="3086100" cy="385763"/>
          </a:xfrm>
          <a:prstGeom prst="rect">
            <a:avLst/>
          </a:prstGeom>
          <a:noFill/>
          <a:ln/>
        </p:spPr>
        <p:txBody>
          <a:bodyPr wrap="none" rtlCol="0" anchor="t"/>
          <a:lstStyle/>
          <a:p>
            <a:pPr marL="0" indent="0">
              <a:lnSpc>
                <a:spcPts val="3038"/>
              </a:lnSpc>
              <a:buNone/>
            </a:pPr>
            <a:r>
              <a:rPr lang="en-US" sz="2430" dirty="0">
                <a:solidFill>
                  <a:srgbClr val="124E73"/>
                </a:solidFill>
                <a:latin typeface="MuseoModerno" pitchFamily="34" charset="0"/>
                <a:ea typeface="MuseoModerno" pitchFamily="34" charset="-122"/>
                <a:cs typeface="MuseoModerno" pitchFamily="34" charset="-120"/>
              </a:rPr>
              <a:t>Chessboard</a:t>
            </a:r>
            <a:endParaRPr lang="en-US" sz="2430" dirty="0"/>
          </a:p>
        </p:txBody>
      </p:sp>
      <p:sp>
        <p:nvSpPr>
          <p:cNvPr id="7" name="Text 5"/>
          <p:cNvSpPr/>
          <p:nvPr/>
        </p:nvSpPr>
        <p:spPr>
          <a:xfrm>
            <a:off x="864037" y="5600581"/>
            <a:ext cx="3898821" cy="790099"/>
          </a:xfrm>
          <a:prstGeom prst="rect">
            <a:avLst/>
          </a:prstGeom>
          <a:noFill/>
          <a:ln/>
        </p:spPr>
        <p:txBody>
          <a:bodyPr wrap="squar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A 2D array can be used to represent the chessboard.</a:t>
            </a:r>
            <a:endParaRPr lang="en-US" sz="1944" dirty="0"/>
          </a:p>
        </p:txBody>
      </p:sp>
      <p:sp>
        <p:nvSpPr>
          <p:cNvPr id="8" name="Text 6"/>
          <p:cNvSpPr/>
          <p:nvPr/>
        </p:nvSpPr>
        <p:spPr>
          <a:xfrm>
            <a:off x="5372695" y="4968002"/>
            <a:ext cx="3086100" cy="385763"/>
          </a:xfrm>
          <a:prstGeom prst="rect">
            <a:avLst/>
          </a:prstGeom>
          <a:noFill/>
          <a:ln/>
        </p:spPr>
        <p:txBody>
          <a:bodyPr wrap="none" rtlCol="0" anchor="t"/>
          <a:lstStyle/>
          <a:p>
            <a:pPr marL="0" indent="0">
              <a:lnSpc>
                <a:spcPts val="3038"/>
              </a:lnSpc>
              <a:buNone/>
            </a:pPr>
            <a:r>
              <a:rPr lang="en-US" sz="2430" dirty="0">
                <a:solidFill>
                  <a:srgbClr val="124E73"/>
                </a:solidFill>
                <a:latin typeface="MuseoModerno" pitchFamily="34" charset="0"/>
                <a:ea typeface="MuseoModerno" pitchFamily="34" charset="-122"/>
                <a:cs typeface="MuseoModerno" pitchFamily="34" charset="-120"/>
              </a:rPr>
              <a:t>Queens</a:t>
            </a:r>
            <a:endParaRPr lang="en-US" sz="2430" dirty="0"/>
          </a:p>
        </p:txBody>
      </p:sp>
      <p:sp>
        <p:nvSpPr>
          <p:cNvPr id="9" name="Text 7"/>
          <p:cNvSpPr/>
          <p:nvPr/>
        </p:nvSpPr>
        <p:spPr>
          <a:xfrm>
            <a:off x="5372695" y="5600581"/>
            <a:ext cx="3898821" cy="790099"/>
          </a:xfrm>
          <a:prstGeom prst="rect">
            <a:avLst/>
          </a:prstGeom>
          <a:noFill/>
          <a:ln/>
        </p:spPr>
        <p:txBody>
          <a:bodyPr wrap="squar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The position of queens can be stored in an array or vector.</a:t>
            </a:r>
            <a:endParaRPr lang="en-US" sz="1944" dirty="0"/>
          </a:p>
        </p:txBody>
      </p:sp>
      <p:sp>
        <p:nvSpPr>
          <p:cNvPr id="10" name="Text 8"/>
          <p:cNvSpPr/>
          <p:nvPr/>
        </p:nvSpPr>
        <p:spPr>
          <a:xfrm>
            <a:off x="9881354" y="4968002"/>
            <a:ext cx="3086100" cy="385763"/>
          </a:xfrm>
          <a:prstGeom prst="rect">
            <a:avLst/>
          </a:prstGeom>
          <a:noFill/>
          <a:ln/>
        </p:spPr>
        <p:txBody>
          <a:bodyPr wrap="none" rtlCol="0" anchor="t"/>
          <a:lstStyle/>
          <a:p>
            <a:pPr marL="0" indent="0">
              <a:lnSpc>
                <a:spcPts val="3038"/>
              </a:lnSpc>
              <a:buNone/>
            </a:pPr>
            <a:r>
              <a:rPr lang="en-US" sz="2430" dirty="0">
                <a:solidFill>
                  <a:srgbClr val="124E73"/>
                </a:solidFill>
                <a:latin typeface="MuseoModerno" pitchFamily="34" charset="0"/>
                <a:ea typeface="MuseoModerno" pitchFamily="34" charset="-122"/>
                <a:cs typeface="MuseoModerno" pitchFamily="34" charset="-120"/>
              </a:rPr>
              <a:t>Visualizer</a:t>
            </a:r>
            <a:endParaRPr lang="en-US" sz="2430" dirty="0"/>
          </a:p>
        </p:txBody>
      </p:sp>
      <p:sp>
        <p:nvSpPr>
          <p:cNvPr id="11" name="Text 9"/>
          <p:cNvSpPr/>
          <p:nvPr/>
        </p:nvSpPr>
        <p:spPr>
          <a:xfrm>
            <a:off x="9881354" y="5600581"/>
            <a:ext cx="3898821" cy="1185148"/>
          </a:xfrm>
          <a:prstGeom prst="rect">
            <a:avLst/>
          </a:prstGeom>
          <a:noFill/>
          <a:ln/>
        </p:spPr>
        <p:txBody>
          <a:bodyPr wrap="square" rtlCol="0" anchor="t"/>
          <a:lstStyle/>
          <a:p>
            <a:pPr marL="0" indent="0">
              <a:lnSpc>
                <a:spcPts val="3110"/>
              </a:lnSpc>
              <a:buNone/>
            </a:pPr>
            <a:r>
              <a:rPr lang="en-US" sz="1944" dirty="0">
                <a:solidFill>
                  <a:srgbClr val="2B4150"/>
                </a:solidFill>
                <a:latin typeface="Source Sans Pro" pitchFamily="34" charset="0"/>
                <a:ea typeface="Source Sans Pro" pitchFamily="34" charset="-122"/>
                <a:cs typeface="Source Sans Pro" pitchFamily="34" charset="-120"/>
              </a:rPr>
              <a:t>A graphical library can be used to display the chessboard, queens, and the backtracking process.</a:t>
            </a:r>
            <a:endParaRPr lang="en-US" sz="194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024B3E-025D-4A7F-73E1-80D81CF914D4}"/>
              </a:ext>
            </a:extLst>
          </p:cNvPr>
          <p:cNvSpPr txBox="1"/>
          <p:nvPr/>
        </p:nvSpPr>
        <p:spPr>
          <a:xfrm>
            <a:off x="1609725" y="459568"/>
            <a:ext cx="11715750" cy="841512"/>
          </a:xfrm>
          <a:prstGeom prst="rect">
            <a:avLst/>
          </a:prstGeom>
          <a:noFill/>
        </p:spPr>
        <p:txBody>
          <a:bodyPr wrap="square">
            <a:spAutoFit/>
          </a:bodyPr>
          <a:lstStyle/>
          <a:p>
            <a:pPr marL="0" indent="0">
              <a:lnSpc>
                <a:spcPts val="6075"/>
              </a:lnSpc>
              <a:buNone/>
            </a:pPr>
            <a:r>
              <a:rPr lang="en-US" sz="4800" dirty="0">
                <a:solidFill>
                  <a:srgbClr val="124E73"/>
                </a:solidFill>
                <a:latin typeface="MuseoModerno" pitchFamily="34" charset="0"/>
                <a:ea typeface="MuseoModerno" pitchFamily="34" charset="-122"/>
                <a:cs typeface="MuseoModerno" pitchFamily="34" charset="-120"/>
              </a:rPr>
              <a:t>Some code snippets of N-Queen visualizer</a:t>
            </a:r>
            <a:endParaRPr lang="en-US" sz="4800" dirty="0"/>
          </a:p>
        </p:txBody>
      </p:sp>
      <p:pic>
        <p:nvPicPr>
          <p:cNvPr id="5" name="Picture 4">
            <a:extLst>
              <a:ext uri="{FF2B5EF4-FFF2-40B4-BE49-F238E27FC236}">
                <a16:creationId xmlns:a16="http://schemas.microsoft.com/office/drawing/2014/main" id="{65AF8555-A239-7BDE-CF48-EF92655B4A1A}"/>
              </a:ext>
            </a:extLst>
          </p:cNvPr>
          <p:cNvPicPr>
            <a:picLocks noChangeAspect="1"/>
          </p:cNvPicPr>
          <p:nvPr/>
        </p:nvPicPr>
        <p:blipFill>
          <a:blip r:embed="rId2"/>
          <a:stretch>
            <a:fillRect/>
          </a:stretch>
        </p:blipFill>
        <p:spPr>
          <a:xfrm>
            <a:off x="457199" y="2834640"/>
            <a:ext cx="5872481" cy="4226560"/>
          </a:xfrm>
          <a:prstGeom prst="rect">
            <a:avLst/>
          </a:prstGeom>
        </p:spPr>
      </p:pic>
      <p:pic>
        <p:nvPicPr>
          <p:cNvPr id="7" name="Picture 6">
            <a:extLst>
              <a:ext uri="{FF2B5EF4-FFF2-40B4-BE49-F238E27FC236}">
                <a16:creationId xmlns:a16="http://schemas.microsoft.com/office/drawing/2014/main" id="{38C80246-F6D2-391B-262D-C08FEE7E17BF}"/>
              </a:ext>
            </a:extLst>
          </p:cNvPr>
          <p:cNvPicPr>
            <a:picLocks noChangeAspect="1"/>
          </p:cNvPicPr>
          <p:nvPr/>
        </p:nvPicPr>
        <p:blipFill>
          <a:blip r:embed="rId3"/>
          <a:stretch>
            <a:fillRect/>
          </a:stretch>
        </p:blipFill>
        <p:spPr>
          <a:xfrm>
            <a:off x="7051041" y="2834640"/>
            <a:ext cx="6431280" cy="4226560"/>
          </a:xfrm>
          <a:prstGeom prst="rect">
            <a:avLst/>
          </a:prstGeom>
        </p:spPr>
      </p:pic>
    </p:spTree>
    <p:extLst>
      <p:ext uri="{BB962C8B-B14F-4D97-AF65-F5344CB8AC3E}">
        <p14:creationId xmlns:p14="http://schemas.microsoft.com/office/powerpoint/2010/main" val="3627775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59487" y="1409462"/>
            <a:ext cx="7825026" cy="1177766"/>
          </a:xfrm>
          <a:prstGeom prst="rect">
            <a:avLst/>
          </a:prstGeom>
          <a:noFill/>
          <a:ln/>
        </p:spPr>
        <p:txBody>
          <a:bodyPr wrap="square" rtlCol="0" anchor="t"/>
          <a:lstStyle/>
          <a:p>
            <a:pPr marL="0" indent="0">
              <a:lnSpc>
                <a:spcPts val="4637"/>
              </a:lnSpc>
              <a:buNone/>
            </a:pPr>
            <a:r>
              <a:rPr lang="en-US" sz="3709" dirty="0">
                <a:solidFill>
                  <a:srgbClr val="124E73"/>
                </a:solidFill>
                <a:latin typeface="MuseoModerno" pitchFamily="34" charset="0"/>
                <a:ea typeface="MuseoModerno" pitchFamily="34" charset="-122"/>
                <a:cs typeface="MuseoModerno" pitchFamily="34" charset="-120"/>
              </a:rPr>
              <a:t>Challenges and Considerations in the Implementation</a:t>
            </a:r>
            <a:endParaRPr lang="en-US" sz="3709" dirty="0"/>
          </a:p>
        </p:txBody>
      </p:sp>
      <p:sp>
        <p:nvSpPr>
          <p:cNvPr id="6" name="Text 3"/>
          <p:cNvSpPr/>
          <p:nvPr/>
        </p:nvSpPr>
        <p:spPr>
          <a:xfrm>
            <a:off x="659487" y="2869882"/>
            <a:ext cx="7825026" cy="904399"/>
          </a:xfrm>
          <a:prstGeom prst="rect">
            <a:avLst/>
          </a:prstGeom>
          <a:noFill/>
          <a:ln/>
        </p:spPr>
        <p:txBody>
          <a:bodyPr wrap="square" rtlCol="0" anchor="t"/>
          <a:lstStyle/>
          <a:p>
            <a:pPr marL="0" indent="0">
              <a:lnSpc>
                <a:spcPts val="2374"/>
              </a:lnSpc>
              <a:buNone/>
            </a:pPr>
            <a:r>
              <a:rPr lang="en-US" sz="1484" dirty="0">
                <a:solidFill>
                  <a:srgbClr val="2B4150"/>
                </a:solidFill>
                <a:latin typeface="Source Sans Pro" pitchFamily="34" charset="0"/>
                <a:ea typeface="Source Sans Pro" pitchFamily="34" charset="-122"/>
                <a:cs typeface="Source Sans Pro" pitchFamily="34" charset="-120"/>
              </a:rPr>
              <a:t>Implementing the N-Queen visualizer presents challenges in handling user input, visual representation of the chessboard and queens, and the efficient backtracking algorithm. The visualizer must be responsive and provide a clear representation of the problem.</a:t>
            </a:r>
            <a:endParaRPr lang="en-US" sz="1484" dirty="0"/>
          </a:p>
        </p:txBody>
      </p:sp>
      <p:sp>
        <p:nvSpPr>
          <p:cNvPr id="7" name="Text 4"/>
          <p:cNvSpPr/>
          <p:nvPr/>
        </p:nvSpPr>
        <p:spPr>
          <a:xfrm>
            <a:off x="847844" y="4106823"/>
            <a:ext cx="3531989" cy="301466"/>
          </a:xfrm>
          <a:prstGeom prst="rect">
            <a:avLst/>
          </a:prstGeom>
          <a:noFill/>
          <a:ln/>
        </p:spPr>
        <p:txBody>
          <a:bodyPr wrap="none" rtlCol="0" anchor="t"/>
          <a:lstStyle/>
          <a:p>
            <a:pPr marL="0" indent="0">
              <a:lnSpc>
                <a:spcPts val="2374"/>
              </a:lnSpc>
              <a:buNone/>
            </a:pPr>
            <a:r>
              <a:rPr lang="en-US" sz="1484" dirty="0">
                <a:solidFill>
                  <a:srgbClr val="2B4150"/>
                </a:solidFill>
                <a:latin typeface="Source Sans Pro" pitchFamily="34" charset="0"/>
                <a:ea typeface="Source Sans Pro" pitchFamily="34" charset="-122"/>
                <a:cs typeface="Source Sans Pro" pitchFamily="34" charset="-120"/>
              </a:rPr>
              <a:t>User Input</a:t>
            </a:r>
            <a:endParaRPr lang="en-US" sz="1484" dirty="0"/>
          </a:p>
        </p:txBody>
      </p:sp>
      <p:sp>
        <p:nvSpPr>
          <p:cNvPr id="8" name="Text 5"/>
          <p:cNvSpPr/>
          <p:nvPr/>
        </p:nvSpPr>
        <p:spPr>
          <a:xfrm>
            <a:off x="4764167" y="4106823"/>
            <a:ext cx="3531989" cy="602933"/>
          </a:xfrm>
          <a:prstGeom prst="rect">
            <a:avLst/>
          </a:prstGeom>
          <a:noFill/>
          <a:ln/>
        </p:spPr>
        <p:txBody>
          <a:bodyPr wrap="square" rtlCol="0" anchor="t"/>
          <a:lstStyle/>
          <a:p>
            <a:pPr marL="0" indent="0">
              <a:lnSpc>
                <a:spcPts val="2374"/>
              </a:lnSpc>
              <a:buNone/>
            </a:pPr>
            <a:r>
              <a:rPr lang="en-US" sz="1484" dirty="0">
                <a:solidFill>
                  <a:srgbClr val="2B4150"/>
                </a:solidFill>
                <a:latin typeface="Source Sans Pro" pitchFamily="34" charset="0"/>
                <a:ea typeface="Source Sans Pro" pitchFamily="34" charset="-122"/>
                <a:cs typeface="Source Sans Pro" pitchFamily="34" charset="-120"/>
              </a:rPr>
              <a:t>Efficiently handle user input to change the board size or explore different solutions.</a:t>
            </a:r>
            <a:endParaRPr lang="en-US" sz="1484" dirty="0"/>
          </a:p>
        </p:txBody>
      </p:sp>
      <p:sp>
        <p:nvSpPr>
          <p:cNvPr id="9" name="Shape 6"/>
          <p:cNvSpPr/>
          <p:nvPr/>
        </p:nvSpPr>
        <p:spPr>
          <a:xfrm>
            <a:off x="659487" y="4830366"/>
            <a:ext cx="7825026" cy="1145619"/>
          </a:xfrm>
          <a:prstGeom prst="rect">
            <a:avLst/>
          </a:prstGeom>
          <a:solidFill>
            <a:srgbClr val="F6F0E4"/>
          </a:solidFill>
          <a:ln/>
        </p:spPr>
      </p:sp>
      <p:sp>
        <p:nvSpPr>
          <p:cNvPr id="10" name="Text 7"/>
          <p:cNvSpPr/>
          <p:nvPr/>
        </p:nvSpPr>
        <p:spPr>
          <a:xfrm>
            <a:off x="847844" y="4950976"/>
            <a:ext cx="3531989" cy="301466"/>
          </a:xfrm>
          <a:prstGeom prst="rect">
            <a:avLst/>
          </a:prstGeom>
          <a:noFill/>
          <a:ln/>
        </p:spPr>
        <p:txBody>
          <a:bodyPr wrap="none" rtlCol="0" anchor="t"/>
          <a:lstStyle/>
          <a:p>
            <a:pPr marL="0" indent="0">
              <a:lnSpc>
                <a:spcPts val="2374"/>
              </a:lnSpc>
              <a:buNone/>
            </a:pPr>
            <a:r>
              <a:rPr lang="en-US" sz="1484" dirty="0">
                <a:solidFill>
                  <a:srgbClr val="2B4150"/>
                </a:solidFill>
                <a:latin typeface="Source Sans Pro" pitchFamily="34" charset="0"/>
                <a:ea typeface="Source Sans Pro" pitchFamily="34" charset="-122"/>
                <a:cs typeface="Source Sans Pro" pitchFamily="34" charset="-120"/>
              </a:rPr>
              <a:t>Visualization</a:t>
            </a:r>
            <a:endParaRPr lang="en-US" sz="1484" dirty="0"/>
          </a:p>
        </p:txBody>
      </p:sp>
      <p:sp>
        <p:nvSpPr>
          <p:cNvPr id="11" name="Text 8"/>
          <p:cNvSpPr/>
          <p:nvPr/>
        </p:nvSpPr>
        <p:spPr>
          <a:xfrm>
            <a:off x="4764167" y="4950976"/>
            <a:ext cx="3531989" cy="904399"/>
          </a:xfrm>
          <a:prstGeom prst="rect">
            <a:avLst/>
          </a:prstGeom>
          <a:noFill/>
          <a:ln/>
        </p:spPr>
        <p:txBody>
          <a:bodyPr wrap="square" rtlCol="0" anchor="t"/>
          <a:lstStyle/>
          <a:p>
            <a:pPr marL="0" indent="0">
              <a:lnSpc>
                <a:spcPts val="2374"/>
              </a:lnSpc>
              <a:buNone/>
            </a:pPr>
            <a:r>
              <a:rPr lang="en-US" sz="1484" dirty="0">
                <a:solidFill>
                  <a:srgbClr val="2B4150"/>
                </a:solidFill>
                <a:latin typeface="Source Sans Pro" pitchFamily="34" charset="0"/>
                <a:ea typeface="Source Sans Pro" pitchFamily="34" charset="-122"/>
                <a:cs typeface="Source Sans Pro" pitchFamily="34" charset="-120"/>
              </a:rPr>
              <a:t>Create a visually appealing and intuitive representation of the chessboard, queens, and the backtracking process.</a:t>
            </a:r>
            <a:endParaRPr lang="en-US" sz="1484" dirty="0"/>
          </a:p>
        </p:txBody>
      </p:sp>
      <p:sp>
        <p:nvSpPr>
          <p:cNvPr id="12" name="Text 9"/>
          <p:cNvSpPr/>
          <p:nvPr/>
        </p:nvSpPr>
        <p:spPr>
          <a:xfrm>
            <a:off x="847844" y="6096595"/>
            <a:ext cx="3531989" cy="301466"/>
          </a:xfrm>
          <a:prstGeom prst="rect">
            <a:avLst/>
          </a:prstGeom>
          <a:noFill/>
          <a:ln/>
        </p:spPr>
        <p:txBody>
          <a:bodyPr wrap="none" rtlCol="0" anchor="t"/>
          <a:lstStyle/>
          <a:p>
            <a:pPr marL="0" indent="0">
              <a:lnSpc>
                <a:spcPts val="2374"/>
              </a:lnSpc>
              <a:buNone/>
            </a:pPr>
            <a:r>
              <a:rPr lang="en-US" sz="1484" dirty="0">
                <a:solidFill>
                  <a:srgbClr val="2B4150"/>
                </a:solidFill>
                <a:latin typeface="Source Sans Pro" pitchFamily="34" charset="0"/>
                <a:ea typeface="Source Sans Pro" pitchFamily="34" charset="-122"/>
                <a:cs typeface="Source Sans Pro" pitchFamily="34" charset="-120"/>
              </a:rPr>
              <a:t>Performance</a:t>
            </a:r>
            <a:endParaRPr lang="en-US" sz="1484" dirty="0"/>
          </a:p>
        </p:txBody>
      </p:sp>
      <p:sp>
        <p:nvSpPr>
          <p:cNvPr id="13" name="Text 10"/>
          <p:cNvSpPr/>
          <p:nvPr/>
        </p:nvSpPr>
        <p:spPr>
          <a:xfrm>
            <a:off x="4764167" y="6096595"/>
            <a:ext cx="3531989" cy="602933"/>
          </a:xfrm>
          <a:prstGeom prst="rect">
            <a:avLst/>
          </a:prstGeom>
          <a:noFill/>
          <a:ln/>
        </p:spPr>
        <p:txBody>
          <a:bodyPr wrap="square" rtlCol="0" anchor="t"/>
          <a:lstStyle/>
          <a:p>
            <a:pPr marL="0" indent="0">
              <a:lnSpc>
                <a:spcPts val="2374"/>
              </a:lnSpc>
              <a:buNone/>
            </a:pPr>
            <a:r>
              <a:rPr lang="en-US" sz="1484" dirty="0">
                <a:solidFill>
                  <a:srgbClr val="2B4150"/>
                </a:solidFill>
                <a:latin typeface="Source Sans Pro" pitchFamily="34" charset="0"/>
                <a:ea typeface="Source Sans Pro" pitchFamily="34" charset="-122"/>
                <a:cs typeface="Source Sans Pro" pitchFamily="34" charset="-120"/>
              </a:rPr>
              <a:t>Ensure that the visualizer performs efficiently even for large board sizes.</a:t>
            </a:r>
            <a:endParaRPr lang="en-US" sz="148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843963"/>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0" y="0"/>
            <a:ext cx="5486400" cy="8843963"/>
          </a:xfrm>
          <a:prstGeom prst="rect">
            <a:avLst/>
          </a:prstGeom>
        </p:spPr>
      </p:pic>
      <p:sp>
        <p:nvSpPr>
          <p:cNvPr id="5" name="Text 2"/>
          <p:cNvSpPr/>
          <p:nvPr/>
        </p:nvSpPr>
        <p:spPr>
          <a:xfrm>
            <a:off x="6091238" y="475178"/>
            <a:ext cx="7934325" cy="1080135"/>
          </a:xfrm>
          <a:prstGeom prst="rect">
            <a:avLst/>
          </a:prstGeom>
          <a:noFill/>
          <a:ln/>
        </p:spPr>
        <p:txBody>
          <a:bodyPr wrap="square" rtlCol="0" anchor="t"/>
          <a:lstStyle/>
          <a:p>
            <a:pPr marL="0" indent="0">
              <a:lnSpc>
                <a:spcPts val="4253"/>
              </a:lnSpc>
              <a:buNone/>
            </a:pPr>
            <a:r>
              <a:rPr lang="en-US" sz="3402" dirty="0">
                <a:solidFill>
                  <a:srgbClr val="124E73"/>
                </a:solidFill>
                <a:latin typeface="MuseoModerno" pitchFamily="34" charset="0"/>
                <a:ea typeface="MuseoModerno" pitchFamily="34" charset="-122"/>
                <a:cs typeface="MuseoModerno" pitchFamily="34" charset="-120"/>
              </a:rPr>
              <a:t>Demonstration of the N-Queen Visualizer</a:t>
            </a:r>
            <a:endParaRPr lang="en-US" sz="3402" dirty="0"/>
          </a:p>
        </p:txBody>
      </p:sp>
      <p:sp>
        <p:nvSpPr>
          <p:cNvPr id="6" name="Text 3"/>
          <p:cNvSpPr/>
          <p:nvPr/>
        </p:nvSpPr>
        <p:spPr>
          <a:xfrm>
            <a:off x="6091238" y="1814513"/>
            <a:ext cx="7934325" cy="829747"/>
          </a:xfrm>
          <a:prstGeom prst="rect">
            <a:avLst/>
          </a:prstGeom>
          <a:noFill/>
          <a:ln/>
        </p:spPr>
        <p:txBody>
          <a:bodyPr wrap="square" rtlCol="0" anchor="t"/>
          <a:lstStyle/>
          <a:p>
            <a:pPr marL="0" indent="0">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The N-Queen visualizer can be demonstrated by showcasing its features and capabilities. This includes displaying the chessboard, placing queens, backtracking, and finding solutions. The demonstration should highlight the visual representation and the user interaction.</a:t>
            </a:r>
            <a:endParaRPr lang="en-US" sz="1361" dirty="0"/>
          </a:p>
        </p:txBody>
      </p:sp>
      <p:pic>
        <p:nvPicPr>
          <p:cNvPr id="7" name="Image 1" descr="preencoded.png"/>
          <p:cNvPicPr>
            <a:picLocks noChangeAspect="1"/>
          </p:cNvPicPr>
          <p:nvPr/>
        </p:nvPicPr>
        <p:blipFill>
          <a:blip r:embed="rId4"/>
          <a:stretch>
            <a:fillRect/>
          </a:stretch>
        </p:blipFill>
        <p:spPr>
          <a:xfrm>
            <a:off x="6091238" y="2838569"/>
            <a:ext cx="864037" cy="1382554"/>
          </a:xfrm>
          <a:prstGeom prst="rect">
            <a:avLst/>
          </a:prstGeom>
        </p:spPr>
      </p:pic>
      <p:sp>
        <p:nvSpPr>
          <p:cNvPr id="8" name="Text 4"/>
          <p:cNvSpPr/>
          <p:nvPr/>
        </p:nvSpPr>
        <p:spPr>
          <a:xfrm>
            <a:off x="7214473" y="3011329"/>
            <a:ext cx="2160270" cy="269915"/>
          </a:xfrm>
          <a:prstGeom prst="rect">
            <a:avLst/>
          </a:prstGeom>
          <a:noFill/>
          <a:ln/>
        </p:spPr>
        <p:txBody>
          <a:bodyPr wrap="none" rtlCol="0" anchor="t"/>
          <a:lstStyle/>
          <a:p>
            <a:pPr marL="0" indent="0" algn="l">
              <a:lnSpc>
                <a:spcPts val="2126"/>
              </a:lnSpc>
              <a:buNone/>
            </a:pPr>
            <a:r>
              <a:rPr lang="en-US" sz="1701" dirty="0">
                <a:solidFill>
                  <a:srgbClr val="124E73"/>
                </a:solidFill>
                <a:latin typeface="MuseoModerno" pitchFamily="34" charset="0"/>
                <a:ea typeface="MuseoModerno" pitchFamily="34" charset="-122"/>
                <a:cs typeface="MuseoModerno" pitchFamily="34" charset="-120"/>
              </a:rPr>
              <a:t>Start</a:t>
            </a:r>
            <a:endParaRPr lang="en-US" sz="1701" dirty="0"/>
          </a:p>
        </p:txBody>
      </p:sp>
      <p:sp>
        <p:nvSpPr>
          <p:cNvPr id="9" name="Text 5"/>
          <p:cNvSpPr/>
          <p:nvPr/>
        </p:nvSpPr>
        <p:spPr>
          <a:xfrm>
            <a:off x="7214473" y="3384828"/>
            <a:ext cx="6811089" cy="276582"/>
          </a:xfrm>
          <a:prstGeom prst="rect">
            <a:avLst/>
          </a:prstGeom>
          <a:noFill/>
          <a:ln/>
        </p:spPr>
        <p:txBody>
          <a:bodyPr wrap="none" rtlCol="0" anchor="t"/>
          <a:lstStyle/>
          <a:p>
            <a:pPr marL="0" indent="0" algn="l">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Begin by selecting the board size.</a:t>
            </a:r>
            <a:endParaRPr lang="en-US" sz="1361" dirty="0"/>
          </a:p>
        </p:txBody>
      </p:sp>
      <p:pic>
        <p:nvPicPr>
          <p:cNvPr id="10" name="Image 2" descr="preencoded.png"/>
          <p:cNvPicPr>
            <a:picLocks noChangeAspect="1"/>
          </p:cNvPicPr>
          <p:nvPr/>
        </p:nvPicPr>
        <p:blipFill>
          <a:blip r:embed="rId5"/>
          <a:stretch>
            <a:fillRect/>
          </a:stretch>
        </p:blipFill>
        <p:spPr>
          <a:xfrm>
            <a:off x="6091238" y="4221123"/>
            <a:ext cx="864037" cy="1382554"/>
          </a:xfrm>
          <a:prstGeom prst="rect">
            <a:avLst/>
          </a:prstGeom>
        </p:spPr>
      </p:pic>
      <p:sp>
        <p:nvSpPr>
          <p:cNvPr id="11" name="Text 6"/>
          <p:cNvSpPr/>
          <p:nvPr/>
        </p:nvSpPr>
        <p:spPr>
          <a:xfrm>
            <a:off x="7214473" y="4393883"/>
            <a:ext cx="2160270" cy="269915"/>
          </a:xfrm>
          <a:prstGeom prst="rect">
            <a:avLst/>
          </a:prstGeom>
          <a:noFill/>
          <a:ln/>
        </p:spPr>
        <p:txBody>
          <a:bodyPr wrap="none" rtlCol="0" anchor="t"/>
          <a:lstStyle/>
          <a:p>
            <a:pPr marL="0" indent="0" algn="l">
              <a:lnSpc>
                <a:spcPts val="2126"/>
              </a:lnSpc>
              <a:buNone/>
            </a:pPr>
            <a:r>
              <a:rPr lang="en-US" sz="1701" dirty="0">
                <a:solidFill>
                  <a:srgbClr val="124E73"/>
                </a:solidFill>
                <a:latin typeface="MuseoModerno" pitchFamily="34" charset="0"/>
                <a:ea typeface="MuseoModerno" pitchFamily="34" charset="-122"/>
                <a:cs typeface="MuseoModerno" pitchFamily="34" charset="-120"/>
              </a:rPr>
              <a:t>Place Queens</a:t>
            </a:r>
            <a:endParaRPr lang="en-US" sz="1701" dirty="0"/>
          </a:p>
        </p:txBody>
      </p:sp>
      <p:sp>
        <p:nvSpPr>
          <p:cNvPr id="12" name="Text 7"/>
          <p:cNvSpPr/>
          <p:nvPr/>
        </p:nvSpPr>
        <p:spPr>
          <a:xfrm>
            <a:off x="7214473" y="4767382"/>
            <a:ext cx="6811089" cy="276582"/>
          </a:xfrm>
          <a:prstGeom prst="rect">
            <a:avLst/>
          </a:prstGeom>
          <a:noFill/>
          <a:ln/>
        </p:spPr>
        <p:txBody>
          <a:bodyPr wrap="none" rtlCol="0" anchor="t"/>
          <a:lstStyle/>
          <a:p>
            <a:pPr marL="0" indent="0" algn="l">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Place queens on the board, ensuring no conflicts.</a:t>
            </a:r>
            <a:endParaRPr lang="en-US" sz="1361" dirty="0"/>
          </a:p>
        </p:txBody>
      </p:sp>
      <p:pic>
        <p:nvPicPr>
          <p:cNvPr id="13" name="Image 3" descr="preencoded.png"/>
          <p:cNvPicPr>
            <a:picLocks noChangeAspect="1"/>
          </p:cNvPicPr>
          <p:nvPr/>
        </p:nvPicPr>
        <p:blipFill>
          <a:blip r:embed="rId6"/>
          <a:stretch>
            <a:fillRect/>
          </a:stretch>
        </p:blipFill>
        <p:spPr>
          <a:xfrm>
            <a:off x="6091238" y="5603677"/>
            <a:ext cx="864037" cy="1382554"/>
          </a:xfrm>
          <a:prstGeom prst="rect">
            <a:avLst/>
          </a:prstGeom>
        </p:spPr>
      </p:pic>
      <p:sp>
        <p:nvSpPr>
          <p:cNvPr id="14" name="Text 8"/>
          <p:cNvSpPr/>
          <p:nvPr/>
        </p:nvSpPr>
        <p:spPr>
          <a:xfrm>
            <a:off x="7214473" y="5776436"/>
            <a:ext cx="2160270" cy="269915"/>
          </a:xfrm>
          <a:prstGeom prst="rect">
            <a:avLst/>
          </a:prstGeom>
          <a:noFill/>
          <a:ln/>
        </p:spPr>
        <p:txBody>
          <a:bodyPr wrap="none" rtlCol="0" anchor="t"/>
          <a:lstStyle/>
          <a:p>
            <a:pPr marL="0" indent="0" algn="l">
              <a:lnSpc>
                <a:spcPts val="2126"/>
              </a:lnSpc>
              <a:buNone/>
            </a:pPr>
            <a:r>
              <a:rPr lang="en-US" sz="1701" dirty="0">
                <a:solidFill>
                  <a:srgbClr val="124E73"/>
                </a:solidFill>
                <a:latin typeface="MuseoModerno" pitchFamily="34" charset="0"/>
                <a:ea typeface="MuseoModerno" pitchFamily="34" charset="-122"/>
                <a:cs typeface="MuseoModerno" pitchFamily="34" charset="-120"/>
              </a:rPr>
              <a:t>Backtrack</a:t>
            </a:r>
            <a:endParaRPr lang="en-US" sz="1701" dirty="0"/>
          </a:p>
        </p:txBody>
      </p:sp>
      <p:sp>
        <p:nvSpPr>
          <p:cNvPr id="15" name="Text 9"/>
          <p:cNvSpPr/>
          <p:nvPr/>
        </p:nvSpPr>
        <p:spPr>
          <a:xfrm>
            <a:off x="7214473" y="6149935"/>
            <a:ext cx="6811089" cy="276582"/>
          </a:xfrm>
          <a:prstGeom prst="rect">
            <a:avLst/>
          </a:prstGeom>
          <a:noFill/>
          <a:ln/>
        </p:spPr>
        <p:txBody>
          <a:bodyPr wrap="none" rtlCol="0" anchor="t"/>
          <a:lstStyle/>
          <a:p>
            <a:pPr marL="0" indent="0" algn="l">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Backtrack if a conflict is encountered.</a:t>
            </a:r>
            <a:endParaRPr lang="en-US" sz="1361" dirty="0"/>
          </a:p>
        </p:txBody>
      </p:sp>
      <p:pic>
        <p:nvPicPr>
          <p:cNvPr id="16" name="Image 4" descr="preencoded.png"/>
          <p:cNvPicPr>
            <a:picLocks noChangeAspect="1"/>
          </p:cNvPicPr>
          <p:nvPr/>
        </p:nvPicPr>
        <p:blipFill>
          <a:blip r:embed="rId7"/>
          <a:stretch>
            <a:fillRect/>
          </a:stretch>
        </p:blipFill>
        <p:spPr>
          <a:xfrm>
            <a:off x="6091238" y="6986230"/>
            <a:ext cx="864037" cy="1382554"/>
          </a:xfrm>
          <a:prstGeom prst="rect">
            <a:avLst/>
          </a:prstGeom>
        </p:spPr>
      </p:pic>
      <p:sp>
        <p:nvSpPr>
          <p:cNvPr id="17" name="Text 10"/>
          <p:cNvSpPr/>
          <p:nvPr/>
        </p:nvSpPr>
        <p:spPr>
          <a:xfrm>
            <a:off x="7214473" y="7158990"/>
            <a:ext cx="2160270" cy="269915"/>
          </a:xfrm>
          <a:prstGeom prst="rect">
            <a:avLst/>
          </a:prstGeom>
          <a:noFill/>
          <a:ln/>
        </p:spPr>
        <p:txBody>
          <a:bodyPr wrap="none" rtlCol="0" anchor="t"/>
          <a:lstStyle/>
          <a:p>
            <a:pPr marL="0" indent="0" algn="l">
              <a:lnSpc>
                <a:spcPts val="2126"/>
              </a:lnSpc>
              <a:buNone/>
            </a:pPr>
            <a:r>
              <a:rPr lang="en-US" sz="1701" dirty="0">
                <a:solidFill>
                  <a:srgbClr val="124E73"/>
                </a:solidFill>
                <a:latin typeface="MuseoModerno" pitchFamily="34" charset="0"/>
                <a:ea typeface="MuseoModerno" pitchFamily="34" charset="-122"/>
                <a:cs typeface="MuseoModerno" pitchFamily="34" charset="-120"/>
              </a:rPr>
              <a:t>Solve</a:t>
            </a:r>
            <a:endParaRPr lang="en-US" sz="1701" dirty="0"/>
          </a:p>
        </p:txBody>
      </p:sp>
      <p:sp>
        <p:nvSpPr>
          <p:cNvPr id="18" name="Text 11"/>
          <p:cNvSpPr/>
          <p:nvPr/>
        </p:nvSpPr>
        <p:spPr>
          <a:xfrm>
            <a:off x="7214473" y="7532489"/>
            <a:ext cx="6811089" cy="276582"/>
          </a:xfrm>
          <a:prstGeom prst="rect">
            <a:avLst/>
          </a:prstGeom>
          <a:noFill/>
          <a:ln/>
        </p:spPr>
        <p:txBody>
          <a:bodyPr wrap="none" rtlCol="0" anchor="t"/>
          <a:lstStyle/>
          <a:p>
            <a:pPr marL="0" indent="0" algn="l">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Display the solution(s) found.</a:t>
            </a:r>
            <a:endParaRPr lang="en-US" sz="136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802053"/>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0" y="0"/>
            <a:ext cx="5486400" cy="8802053"/>
          </a:xfrm>
          <a:prstGeom prst="rect">
            <a:avLst/>
          </a:prstGeom>
        </p:spPr>
      </p:pic>
      <p:sp>
        <p:nvSpPr>
          <p:cNvPr id="5" name="Text 2"/>
          <p:cNvSpPr/>
          <p:nvPr/>
        </p:nvSpPr>
        <p:spPr>
          <a:xfrm>
            <a:off x="6091238" y="475178"/>
            <a:ext cx="7934325" cy="1490663"/>
          </a:xfrm>
          <a:prstGeom prst="rect">
            <a:avLst/>
          </a:prstGeom>
          <a:noFill/>
          <a:ln/>
        </p:spPr>
        <p:txBody>
          <a:bodyPr wrap="square" rtlCol="0" anchor="t"/>
          <a:lstStyle/>
          <a:p>
            <a:pPr marL="0" indent="0">
              <a:lnSpc>
                <a:spcPts val="5868"/>
              </a:lnSpc>
              <a:buNone/>
            </a:pPr>
            <a:r>
              <a:rPr lang="en-US" sz="4695" dirty="0">
                <a:solidFill>
                  <a:srgbClr val="124E73"/>
                </a:solidFill>
                <a:latin typeface="MuseoModerno" pitchFamily="34" charset="0"/>
                <a:ea typeface="MuseoModerno" pitchFamily="34" charset="-122"/>
                <a:cs typeface="MuseoModerno" pitchFamily="34" charset="-120"/>
              </a:rPr>
              <a:t>Conclusion and Future Enhancements</a:t>
            </a:r>
            <a:endParaRPr lang="en-US" sz="4695" dirty="0"/>
          </a:p>
        </p:txBody>
      </p:sp>
      <p:sp>
        <p:nvSpPr>
          <p:cNvPr id="6" name="Text 3"/>
          <p:cNvSpPr/>
          <p:nvPr/>
        </p:nvSpPr>
        <p:spPr>
          <a:xfrm>
            <a:off x="6091238" y="2225040"/>
            <a:ext cx="7934325" cy="829747"/>
          </a:xfrm>
          <a:prstGeom prst="rect">
            <a:avLst/>
          </a:prstGeom>
          <a:noFill/>
          <a:ln/>
        </p:spPr>
        <p:txBody>
          <a:bodyPr wrap="square" rtlCol="0" anchor="t"/>
          <a:lstStyle/>
          <a:p>
            <a:pPr marL="0" indent="0">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The N-Queen problem has been a captivating challenge in computer science, showcasing the power of algorithms. The visualizer developed is a valuable tool for understanding the problem, its solutions, and the efficiency of different approaches.</a:t>
            </a:r>
            <a:endParaRPr lang="en-US" sz="1361" dirty="0"/>
          </a:p>
        </p:txBody>
      </p:sp>
      <p:pic>
        <p:nvPicPr>
          <p:cNvPr id="7" name="Image 1" descr="preencoded.png"/>
          <p:cNvPicPr>
            <a:picLocks noChangeAspect="1"/>
          </p:cNvPicPr>
          <p:nvPr/>
        </p:nvPicPr>
        <p:blipFill>
          <a:blip r:embed="rId4"/>
          <a:stretch>
            <a:fillRect/>
          </a:stretch>
        </p:blipFill>
        <p:spPr>
          <a:xfrm>
            <a:off x="6091238" y="3249097"/>
            <a:ext cx="431959" cy="431959"/>
          </a:xfrm>
          <a:prstGeom prst="rect">
            <a:avLst/>
          </a:prstGeom>
        </p:spPr>
      </p:pic>
      <p:sp>
        <p:nvSpPr>
          <p:cNvPr id="8" name="Text 4"/>
          <p:cNvSpPr/>
          <p:nvPr/>
        </p:nvSpPr>
        <p:spPr>
          <a:xfrm>
            <a:off x="6091238" y="3853815"/>
            <a:ext cx="2278023" cy="269915"/>
          </a:xfrm>
          <a:prstGeom prst="rect">
            <a:avLst/>
          </a:prstGeom>
          <a:noFill/>
          <a:ln/>
        </p:spPr>
        <p:txBody>
          <a:bodyPr wrap="none" rtlCol="0" anchor="t"/>
          <a:lstStyle/>
          <a:p>
            <a:pPr marL="0" indent="0" algn="l">
              <a:lnSpc>
                <a:spcPts val="2126"/>
              </a:lnSpc>
              <a:buNone/>
            </a:pPr>
            <a:r>
              <a:rPr lang="en-US" sz="1701" dirty="0">
                <a:solidFill>
                  <a:srgbClr val="124E73"/>
                </a:solidFill>
                <a:latin typeface="MuseoModerno" pitchFamily="34" charset="0"/>
                <a:ea typeface="MuseoModerno" pitchFamily="34" charset="-122"/>
                <a:cs typeface="MuseoModerno" pitchFamily="34" charset="-120"/>
              </a:rPr>
              <a:t>Future Enhancements</a:t>
            </a:r>
            <a:endParaRPr lang="en-US" sz="1701" dirty="0"/>
          </a:p>
        </p:txBody>
      </p:sp>
      <p:sp>
        <p:nvSpPr>
          <p:cNvPr id="9" name="Text 5"/>
          <p:cNvSpPr/>
          <p:nvPr/>
        </p:nvSpPr>
        <p:spPr>
          <a:xfrm>
            <a:off x="6091238" y="4227314"/>
            <a:ext cx="7934325" cy="276582"/>
          </a:xfrm>
          <a:prstGeom prst="rect">
            <a:avLst/>
          </a:prstGeom>
          <a:noFill/>
          <a:ln/>
        </p:spPr>
        <p:txBody>
          <a:bodyPr wrap="none" rtlCol="0" anchor="t"/>
          <a:lstStyle/>
          <a:p>
            <a:pPr marL="0" indent="0" algn="l">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Enhancements could include animations, 3D visualization, and additional solver algorithms.</a:t>
            </a:r>
            <a:endParaRPr lang="en-US" sz="1361" dirty="0"/>
          </a:p>
        </p:txBody>
      </p:sp>
      <p:pic>
        <p:nvPicPr>
          <p:cNvPr id="10" name="Image 2" descr="preencoded.png"/>
          <p:cNvPicPr>
            <a:picLocks noChangeAspect="1"/>
          </p:cNvPicPr>
          <p:nvPr/>
        </p:nvPicPr>
        <p:blipFill>
          <a:blip r:embed="rId5"/>
          <a:stretch>
            <a:fillRect/>
          </a:stretch>
        </p:blipFill>
        <p:spPr>
          <a:xfrm>
            <a:off x="6091238" y="5022294"/>
            <a:ext cx="431959" cy="431959"/>
          </a:xfrm>
          <a:prstGeom prst="rect">
            <a:avLst/>
          </a:prstGeom>
        </p:spPr>
      </p:pic>
      <p:sp>
        <p:nvSpPr>
          <p:cNvPr id="11" name="Text 6"/>
          <p:cNvSpPr/>
          <p:nvPr/>
        </p:nvSpPr>
        <p:spPr>
          <a:xfrm>
            <a:off x="6091238" y="5627013"/>
            <a:ext cx="2561987" cy="269915"/>
          </a:xfrm>
          <a:prstGeom prst="rect">
            <a:avLst/>
          </a:prstGeom>
          <a:noFill/>
          <a:ln/>
        </p:spPr>
        <p:txBody>
          <a:bodyPr wrap="none" rtlCol="0" anchor="t"/>
          <a:lstStyle/>
          <a:p>
            <a:pPr marL="0" indent="0" algn="l">
              <a:lnSpc>
                <a:spcPts val="2126"/>
              </a:lnSpc>
              <a:buNone/>
            </a:pPr>
            <a:r>
              <a:rPr lang="en-US" sz="1701" dirty="0">
                <a:solidFill>
                  <a:srgbClr val="124E73"/>
                </a:solidFill>
                <a:latin typeface="MuseoModerno" pitchFamily="34" charset="0"/>
                <a:ea typeface="MuseoModerno" pitchFamily="34" charset="-122"/>
                <a:cs typeface="MuseoModerno" pitchFamily="34" charset="-120"/>
              </a:rPr>
              <a:t>Command Line Interface</a:t>
            </a:r>
            <a:endParaRPr lang="en-US" sz="1701" dirty="0"/>
          </a:p>
        </p:txBody>
      </p:sp>
      <p:sp>
        <p:nvSpPr>
          <p:cNvPr id="12" name="Text 7"/>
          <p:cNvSpPr/>
          <p:nvPr/>
        </p:nvSpPr>
        <p:spPr>
          <a:xfrm>
            <a:off x="6091238" y="6000512"/>
            <a:ext cx="7934325" cy="553164"/>
          </a:xfrm>
          <a:prstGeom prst="rect">
            <a:avLst/>
          </a:prstGeom>
          <a:noFill/>
          <a:ln/>
        </p:spPr>
        <p:txBody>
          <a:bodyPr wrap="square" rtlCol="0" anchor="t"/>
          <a:lstStyle/>
          <a:p>
            <a:pPr marL="0" indent="0" algn="l">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Enhancing the command-line interface could facilitate more effective interaction with the visualizer, making it easier to use and understand.</a:t>
            </a:r>
            <a:endParaRPr lang="en-US" sz="1361" dirty="0"/>
          </a:p>
        </p:txBody>
      </p:sp>
      <p:pic>
        <p:nvPicPr>
          <p:cNvPr id="13" name="Image 3" descr="preencoded.png"/>
          <p:cNvPicPr>
            <a:picLocks noChangeAspect="1"/>
          </p:cNvPicPr>
          <p:nvPr/>
        </p:nvPicPr>
        <p:blipFill>
          <a:blip r:embed="rId6"/>
          <a:stretch>
            <a:fillRect/>
          </a:stretch>
        </p:blipFill>
        <p:spPr>
          <a:xfrm>
            <a:off x="6091238" y="7072074"/>
            <a:ext cx="431959" cy="431959"/>
          </a:xfrm>
          <a:prstGeom prst="rect">
            <a:avLst/>
          </a:prstGeom>
        </p:spPr>
      </p:pic>
      <p:sp>
        <p:nvSpPr>
          <p:cNvPr id="14" name="Text 8"/>
          <p:cNvSpPr/>
          <p:nvPr/>
        </p:nvSpPr>
        <p:spPr>
          <a:xfrm>
            <a:off x="6091238" y="7676793"/>
            <a:ext cx="2160270" cy="269915"/>
          </a:xfrm>
          <a:prstGeom prst="rect">
            <a:avLst/>
          </a:prstGeom>
          <a:noFill/>
          <a:ln/>
        </p:spPr>
        <p:txBody>
          <a:bodyPr wrap="none" rtlCol="0" anchor="t"/>
          <a:lstStyle/>
          <a:p>
            <a:pPr marL="0" indent="0" algn="l">
              <a:lnSpc>
                <a:spcPts val="2126"/>
              </a:lnSpc>
              <a:buNone/>
            </a:pPr>
            <a:r>
              <a:rPr lang="en-US" sz="1701" dirty="0">
                <a:solidFill>
                  <a:srgbClr val="124E73"/>
                </a:solidFill>
                <a:latin typeface="MuseoModerno" pitchFamily="34" charset="0"/>
                <a:ea typeface="MuseoModerno" pitchFamily="34" charset="-122"/>
                <a:cs typeface="MuseoModerno" pitchFamily="34" charset="-120"/>
              </a:rPr>
              <a:t>Customization</a:t>
            </a:r>
            <a:endParaRPr lang="en-US" sz="1701" dirty="0"/>
          </a:p>
        </p:txBody>
      </p:sp>
      <p:sp>
        <p:nvSpPr>
          <p:cNvPr id="15" name="Text 9"/>
          <p:cNvSpPr/>
          <p:nvPr/>
        </p:nvSpPr>
        <p:spPr>
          <a:xfrm>
            <a:off x="6091238" y="8050292"/>
            <a:ext cx="7934325" cy="276582"/>
          </a:xfrm>
          <a:prstGeom prst="rect">
            <a:avLst/>
          </a:prstGeom>
          <a:noFill/>
          <a:ln/>
        </p:spPr>
        <p:txBody>
          <a:bodyPr wrap="none" rtlCol="0" anchor="t"/>
          <a:lstStyle/>
          <a:p>
            <a:pPr marL="0" indent="0" algn="l">
              <a:lnSpc>
                <a:spcPts val="2177"/>
              </a:lnSpc>
              <a:buNone/>
            </a:pPr>
            <a:r>
              <a:rPr lang="en-US" sz="1361" dirty="0">
                <a:solidFill>
                  <a:srgbClr val="2B4150"/>
                </a:solidFill>
                <a:latin typeface="Source Sans Pro" pitchFamily="34" charset="0"/>
                <a:ea typeface="Source Sans Pro" pitchFamily="34" charset="-122"/>
                <a:cs typeface="Source Sans Pro" pitchFamily="34" charset="-120"/>
              </a:rPr>
              <a:t>Users should be able to customize the visualizer, including board size, queen color, and animation speed.</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790</Words>
  <Application>Microsoft Office PowerPoint</Application>
  <PresentationFormat>Custom</PresentationFormat>
  <Paragraphs>81</Paragraphs>
  <Slides>9</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MuseoModerno</vt:lpstr>
      <vt:lpstr>Source Sans Pro</vt:lpstr>
      <vt:lpstr>ui-sans-serif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Ashif Ahamad</cp:lastModifiedBy>
  <cp:revision>4</cp:revision>
  <dcterms:created xsi:type="dcterms:W3CDTF">2024-07-10T18:40:00Z</dcterms:created>
  <dcterms:modified xsi:type="dcterms:W3CDTF">2024-07-10T18:59:07Z</dcterms:modified>
</cp:coreProperties>
</file>